
<file path=[Content_Types].xml><?xml version="1.0" encoding="utf-8"?>
<Types xmlns="http://schemas.openxmlformats.org/package/2006/content-types">
  <Default Extension="xml" ContentType="application/xml"/>
  <Default Extension="jpeg" ContentType="image/jpeg"/>
  <Default Extension="jpg" ContentType="image/jpeg"/>
  <Default Extension="ppt" ContentType="application/vnd.ms-powerpoint"/>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68" r:id="rId2"/>
    <p:sldId id="269" r:id="rId3"/>
    <p:sldId id="270" r:id="rId4"/>
    <p:sldId id="271" r:id="rId5"/>
    <p:sldId id="272" r:id="rId6"/>
    <p:sldId id="273" r:id="rId7"/>
    <p:sldId id="274" r:id="rId8"/>
    <p:sldId id="275" r:id="rId9"/>
    <p:sldId id="276" r:id="rId10"/>
    <p:sldId id="277" r:id="rId11"/>
    <p:sldId id="278" r:id="rId12"/>
    <p:sldId id="288" r:id="rId13"/>
    <p:sldId id="280" r:id="rId14"/>
    <p:sldId id="281" r:id="rId15"/>
    <p:sldId id="282" r:id="rId16"/>
    <p:sldId id="283" r:id="rId17"/>
    <p:sldId id="284" r:id="rId18"/>
    <p:sldId id="285" r:id="rId19"/>
    <p:sldId id="286" r:id="rId20"/>
    <p:sldId id="28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590" autoAdjust="0"/>
  </p:normalViewPr>
  <p:slideViewPr>
    <p:cSldViewPr snapToGrid="0" snapToObjects="1">
      <p:cViewPr varScale="1">
        <p:scale>
          <a:sx n="126" d="100"/>
          <a:sy n="126" d="100"/>
        </p:scale>
        <p:origin x="-480" y="-112"/>
      </p:cViewPr>
      <p:guideLst>
        <p:guide orient="horz" pos="2152"/>
        <p:guide pos="288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6CA430-3B98-BA4C-A832-1552BB55AB65}" type="datetimeFigureOut">
              <a:rPr lang="en-US" smtClean="0"/>
              <a:t>4/28/14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DAE229-B4DF-F54E-B49E-13B8689FA860}" type="slidenum">
              <a:rPr lang="en-US" smtClean="0"/>
              <a:t>‹#›</a:t>
            </a:fld>
            <a:endParaRPr lang="en-US"/>
          </a:p>
        </p:txBody>
      </p:sp>
    </p:spTree>
    <p:extLst>
      <p:ext uri="{BB962C8B-B14F-4D97-AF65-F5344CB8AC3E}">
        <p14:creationId xmlns:p14="http://schemas.microsoft.com/office/powerpoint/2010/main" val="33117333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Helvetica" charset="0"/>
                <a:cs typeface="Helvetica" charset="0"/>
              </a:rPr>
              <a:t>From </a:t>
            </a:r>
            <a:r>
              <a:rPr lang="en-US" i="1" dirty="0" smtClean="0">
                <a:latin typeface="Helvetica" charset="0"/>
                <a:cs typeface="Helvetica" charset="0"/>
              </a:rPr>
              <a:t>Brain Chemistry Teacher’s Guide</a:t>
            </a:r>
            <a:r>
              <a:rPr lang="en-US" altLang="ja-JP" i="1" dirty="0" smtClean="0">
                <a:latin typeface="Helvetica" charset="0"/>
                <a:cs typeface="Helvetica" charset="0"/>
              </a:rPr>
              <a:t>: </a:t>
            </a:r>
            <a:r>
              <a:rPr lang="en-US" altLang="ja-JP" dirty="0" smtClean="0">
                <a:latin typeface="Helvetica" charset="0"/>
                <a:cs typeface="Helvetica" charset="0"/>
              </a:rPr>
              <a:t>“The Brain”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Did you ever wonder why you can respond so quickly when you are startled? Wonder why you can “see” a picture in your mind’s eye? Wonder why you can remember facts, events and skills that you learned or experienced a long time ago? Your brain and nervous system makes these and many more things possible by controlling virtually all functions of the body by transmitting neurotransmitters via specialized cells, called neurons.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Helvetica" charset="0"/>
              <a:cs typeface="Helvetica" charset="0"/>
            </a:endParaRPr>
          </a:p>
          <a:p>
            <a:endParaRPr lang="en-US" dirty="0" smtClean="0">
              <a:latin typeface="Helvetica" charset="0"/>
              <a:cs typeface="Helvetica" charset="0"/>
            </a:endParaRPr>
          </a:p>
          <a:p>
            <a:r>
              <a:rPr lang="en-US" dirty="0" smtClean="0">
                <a:latin typeface="Helvetica" charset="0"/>
                <a:cs typeface="Helvetica" charset="0"/>
              </a:rPr>
              <a:t>Reference:</a:t>
            </a:r>
            <a:r>
              <a:rPr lang="en-US" baseline="0" dirty="0" smtClean="0">
                <a:latin typeface="Helvetica" charset="0"/>
                <a:cs typeface="Helvetica" charset="0"/>
              </a:rPr>
              <a:t> </a:t>
            </a:r>
            <a:endParaRPr lang="en-US" altLang="ja-JP" dirty="0" smtClean="0">
              <a:latin typeface="Helvetica" charset="0"/>
              <a:cs typeface="Helvetica" charset="0"/>
            </a:endParaRPr>
          </a:p>
          <a:p>
            <a:r>
              <a:rPr lang="en-US" i="1" dirty="0" smtClean="0">
                <a:latin typeface="Helvetica" charset="0"/>
              </a:rPr>
              <a:t>Brain Chemistry Teacher’s Guide </a:t>
            </a:r>
            <a:r>
              <a:rPr lang="en-US" dirty="0" smtClean="0">
                <a:latin typeface="Arial" charset="0"/>
              </a:rPr>
              <a:t>© Baylor College of Medicine (ISBN: 978-1-888997-45-3) was supported, in part, by funds from the National Institutes of Health, Science Education Partnership Award grant number R25RR13454, and the NIH Blueprint for Neuroscience Research Science Education Award, National Institute on Drug Abuse and NIH Office of the Director, grant number 5R25DA033006. </a:t>
            </a:r>
            <a:r>
              <a:rPr lang="en-US" baseline="0" dirty="0" smtClean="0">
                <a:latin typeface="Arial" charset="0"/>
              </a:rPr>
              <a:t> </a:t>
            </a:r>
          </a:p>
          <a:p>
            <a:endParaRPr lang="en-US" dirty="0" smtClean="0">
              <a:latin typeface="Arial" charset="0"/>
            </a:endParaRPr>
          </a:p>
          <a:p>
            <a:r>
              <a:rPr lang="en-US" dirty="0" smtClean="0"/>
              <a:t>Image reference: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Purkinje cells (immunofluorescence, blue), </a:t>
            </a:r>
            <a:r>
              <a:rPr lang="en-US" dirty="0" err="1" smtClean="0"/>
              <a:t>olivary</a:t>
            </a:r>
            <a:r>
              <a:rPr lang="en-US" dirty="0" smtClean="0"/>
              <a:t> axons (anterograde tracing, yellow-green) and synaptic terminals (immunofluorescence, red) are shown, revealing the highly specific organization of neuronal connections in a mouse cerebellum. Image by Mathieu </a:t>
            </a:r>
            <a:r>
              <a:rPr lang="en-US" dirty="0" err="1" smtClean="0"/>
              <a:t>Letellier</a:t>
            </a:r>
            <a:r>
              <a:rPr lang="en-US" dirty="0" smtClean="0"/>
              <a:t>, Honorable Mention, 2009 Olympus </a:t>
            </a:r>
            <a:r>
              <a:rPr lang="en-US" dirty="0" err="1" smtClean="0"/>
              <a:t>BioScapes</a:t>
            </a:r>
            <a:r>
              <a:rPr lang="en-US" dirty="0" smtClean="0"/>
              <a:t> Digital Imaging Competition</a:t>
            </a:r>
            <a:r>
              <a:rPr lang="en-US" baseline="30000" dirty="0" smtClean="0"/>
              <a:t>®</a:t>
            </a:r>
            <a:r>
              <a:rPr lang="en-US" dirty="0" smtClean="0"/>
              <a:t>,</a:t>
            </a:r>
            <a:r>
              <a:rPr lang="en-US" baseline="0" dirty="0" smtClean="0"/>
              <a:t> http://</a:t>
            </a:r>
            <a:r>
              <a:rPr lang="en-US" baseline="0" dirty="0" err="1" smtClean="0"/>
              <a:t>www.cellimagelibrary.org</a:t>
            </a:r>
            <a:r>
              <a:rPr lang="en-US" baseline="0" dirty="0" smtClean="0"/>
              <a:t>/images/41920 CC-BY-NC-ND. </a:t>
            </a:r>
            <a:endParaRPr lang="en-US" dirty="0"/>
          </a:p>
        </p:txBody>
      </p:sp>
      <p:sp>
        <p:nvSpPr>
          <p:cNvPr id="4" name="Slide Number Placeholder 3"/>
          <p:cNvSpPr>
            <a:spLocks noGrp="1"/>
          </p:cNvSpPr>
          <p:nvPr>
            <p:ph type="sldNum" sz="quarter" idx="10"/>
          </p:nvPr>
        </p:nvSpPr>
        <p:spPr/>
        <p:txBody>
          <a:bodyPr/>
          <a:lstStyle/>
          <a:p>
            <a:fld id="{F5DAE229-B4DF-F54E-B49E-13B8689FA860}" type="slidenum">
              <a:rPr lang="en-US" smtClean="0"/>
              <a:t>1</a:t>
            </a:fld>
            <a:endParaRPr lang="en-US"/>
          </a:p>
        </p:txBody>
      </p:sp>
    </p:spTree>
    <p:extLst>
      <p:ext uri="{BB962C8B-B14F-4D97-AF65-F5344CB8AC3E}">
        <p14:creationId xmlns:p14="http://schemas.microsoft.com/office/powerpoint/2010/main" val="2798826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photo is of a motor neuron’s nerve endings on top of skeletal muscle fibers. The dark, bumpy areas at the end of each nerve are called motor end plates (neuromuscular junctions). Each motor end plate is associated with only one muscle fiber. When the neuron fires, acetylcholine (a neurotransmitter) is released into the space between the motor neuron (synaptic cleft) and that of the muscle fiber; it diffuses across the space and triggers the series of events that leads to contraction of the muscle.</a:t>
            </a:r>
          </a:p>
          <a:p>
            <a:endParaRPr lang="en-US" dirty="0" smtClean="0">
              <a:latin typeface="Arial" charset="0"/>
              <a:cs typeface="Helvetica" charset="0"/>
            </a:endParaRPr>
          </a:p>
          <a:p>
            <a:endParaRPr lang="en-US" b="1" dirty="0" smtClean="0">
              <a:latin typeface="Arial" charset="0"/>
              <a:cs typeface="Helvetica" charset="0"/>
            </a:endParaRPr>
          </a:p>
          <a:p>
            <a:r>
              <a:rPr lang="en-US" b="1" dirty="0" smtClean="0">
                <a:latin typeface="Helvetica" charset="0"/>
                <a:cs typeface="Helvetica" charset="0"/>
              </a:rPr>
              <a:t>Reference:</a:t>
            </a:r>
            <a:r>
              <a:rPr lang="en-US" b="1" baseline="0" dirty="0" smtClean="0">
                <a:latin typeface="Helvetica" charset="0"/>
                <a:cs typeface="Helvetica" charset="0"/>
              </a:rPr>
              <a:t> </a:t>
            </a:r>
            <a:endParaRPr lang="en-US" altLang="ja-JP" b="1" dirty="0" smtClean="0">
              <a:latin typeface="Helvetica" charset="0"/>
              <a:cs typeface="Helvetica" charset="0"/>
            </a:endParaRPr>
          </a:p>
          <a:p>
            <a:r>
              <a:rPr lang="en-US" dirty="0" smtClean="0">
                <a:latin typeface="Helvetica" charset="0"/>
                <a:cs typeface="Helvetica" charset="0"/>
              </a:rPr>
              <a:t>From the </a:t>
            </a:r>
            <a:r>
              <a:rPr lang="en-US" i="1" dirty="0" smtClean="0">
                <a:latin typeface="Helvetica" charset="0"/>
                <a:cs typeface="Helvetica" charset="0"/>
              </a:rPr>
              <a:t>Brain Chemistry Teacher’s Guide</a:t>
            </a:r>
            <a:r>
              <a:rPr lang="en-US" i="0" dirty="0" smtClean="0">
                <a:latin typeface="Helvetica" charset="0"/>
                <a:cs typeface="Helvetica" charset="0"/>
              </a:rPr>
              <a:t> activity,</a:t>
            </a:r>
            <a:r>
              <a:rPr lang="en-US" i="0" baseline="0" dirty="0" smtClean="0">
                <a:latin typeface="Helvetica" charset="0"/>
                <a:cs typeface="Helvetica" charset="0"/>
              </a:rPr>
              <a:t> </a:t>
            </a:r>
            <a:r>
              <a:rPr lang="en-US" altLang="ja-JP" dirty="0" smtClean="0">
                <a:latin typeface="Helvetica" charset="0"/>
                <a:cs typeface="Helvetica" charset="0"/>
              </a:rPr>
              <a:t>“Neural Network Signals.”</a:t>
            </a:r>
            <a:r>
              <a:rPr lang="en-US" altLang="ja-JP" baseline="0" dirty="0" smtClean="0">
                <a:latin typeface="Helvetica" charset="0"/>
                <a:cs typeface="Helvetica" charset="0"/>
              </a:rPr>
              <a:t> </a:t>
            </a:r>
            <a:r>
              <a:rPr lang="en-US" i="1" dirty="0" smtClean="0">
                <a:latin typeface="Helvetica" charset="0"/>
              </a:rPr>
              <a:t>Brain Chemistry Teacher’s Guide </a:t>
            </a:r>
            <a:r>
              <a:rPr lang="en-US" dirty="0" smtClean="0">
                <a:latin typeface="Arial" charset="0"/>
              </a:rPr>
              <a:t>© Baylor College of Medicine (ISBN: 978-1-888997-45-3) was supported, in part, by funds from the National Institutes of Health, Science Education Partnership Award grant number R25RR13454, and the NIH Blueprint for Neuroscience Research Science Education Award, National Institute on Drug Abuse and NIH Office of the Director, grant number 5R25DA033006. </a:t>
            </a:r>
            <a:r>
              <a:rPr lang="en-US" baseline="0" dirty="0" smtClean="0">
                <a:latin typeface="Arial" charset="0"/>
              </a:rPr>
              <a:t> </a:t>
            </a:r>
          </a:p>
          <a:p>
            <a:endParaRPr lang="en-US" b="1" dirty="0" smtClean="0">
              <a:latin typeface="Arial" charset="0"/>
            </a:endParaRPr>
          </a:p>
          <a:p>
            <a:r>
              <a:rPr lang="en-US" b="1" dirty="0" smtClean="0">
                <a:latin typeface="Arial" charset="0"/>
              </a:rPr>
              <a:t>Image reference:</a:t>
            </a:r>
          </a:p>
          <a:p>
            <a:r>
              <a:rPr lang="en-US" dirty="0" err="1" smtClean="0">
                <a:latin typeface="Arial" charset="0"/>
              </a:rPr>
              <a:t>Miscroscopic</a:t>
            </a:r>
            <a:r>
              <a:rPr lang="en-US" baseline="0" dirty="0" smtClean="0">
                <a:latin typeface="Arial" charset="0"/>
              </a:rPr>
              <a:t> image courtesy</a:t>
            </a:r>
            <a:r>
              <a:rPr lang="en-US" dirty="0" smtClean="0">
                <a:latin typeface="Arial" charset="0"/>
              </a:rPr>
              <a:t> of Thomas </a:t>
            </a:r>
            <a:r>
              <a:rPr lang="en-US" dirty="0" err="1" smtClean="0">
                <a:latin typeface="Arial" charset="0"/>
              </a:rPr>
              <a:t>Caceci</a:t>
            </a:r>
            <a:r>
              <a:rPr lang="en-US" dirty="0" smtClean="0">
                <a:latin typeface="Arial" charset="0"/>
              </a:rPr>
              <a:t>, PhD, Virginia-Maryland Regional College of Veterinary Medicine. http://</a:t>
            </a:r>
            <a:r>
              <a:rPr lang="en-US" dirty="0" err="1" smtClean="0">
                <a:latin typeface="Arial" charset="0"/>
              </a:rPr>
              <a:t>www.vetmed.vt.edu</a:t>
            </a:r>
            <a:r>
              <a:rPr lang="en-US" dirty="0" smtClean="0">
                <a:latin typeface="Arial" charset="0"/>
              </a:rPr>
              <a:t>/education/curriculum/vm8054/Labs/Lab10/lab10.htm</a:t>
            </a:r>
            <a:endParaRPr lang="en-US" dirty="0">
              <a:latin typeface="Arial" charset="0"/>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Univers Condensed" charset="0"/>
                <a:ea typeface="MS PGothic" charset="0"/>
                <a:cs typeface="MS PGothic" charset="0"/>
              </a:defRPr>
            </a:lvl1pPr>
            <a:lvl2pPr marL="742950" indent="-285750" eaLnBrk="0" hangingPunct="0">
              <a:defRPr sz="2800">
                <a:solidFill>
                  <a:schemeClr val="tx1"/>
                </a:solidFill>
                <a:latin typeface="Univers Condensed" charset="0"/>
                <a:ea typeface="MS PGothic" charset="0"/>
                <a:cs typeface="MS PGothic" charset="0"/>
              </a:defRPr>
            </a:lvl2pPr>
            <a:lvl3pPr marL="1143000" indent="-228600" eaLnBrk="0" hangingPunct="0">
              <a:defRPr sz="2800">
                <a:solidFill>
                  <a:schemeClr val="tx1"/>
                </a:solidFill>
                <a:latin typeface="Univers Condensed" charset="0"/>
                <a:ea typeface="MS PGothic" charset="0"/>
                <a:cs typeface="MS PGothic" charset="0"/>
              </a:defRPr>
            </a:lvl3pPr>
            <a:lvl4pPr marL="1600200" indent="-228600" eaLnBrk="0" hangingPunct="0">
              <a:defRPr sz="2800">
                <a:solidFill>
                  <a:schemeClr val="tx1"/>
                </a:solidFill>
                <a:latin typeface="Univers Condensed" charset="0"/>
                <a:ea typeface="MS PGothic" charset="0"/>
                <a:cs typeface="MS PGothic" charset="0"/>
              </a:defRPr>
            </a:lvl4pPr>
            <a:lvl5pPr marL="2057400" indent="-228600" eaLnBrk="0" hangingPunct="0">
              <a:defRPr sz="2800">
                <a:solidFill>
                  <a:schemeClr val="tx1"/>
                </a:solidFill>
                <a:latin typeface="Univers Condensed"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9pPr>
          </a:lstStyle>
          <a:p>
            <a:fld id="{42870FCA-9718-774C-81E3-675E308D74FD}" type="slidenum">
              <a:rPr lang="en-US" sz="1200">
                <a:latin typeface="Times New Roman" charset="0"/>
              </a:rPr>
              <a:pPr/>
              <a:t>10</a:t>
            </a:fld>
            <a:endParaRPr lang="en-US" sz="1200">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Chemical changes along the length of a neuron's cell membrane cause an electrical charge to move in one direction along the length of the cell's axon. Once the signal reaches the end of the axon, it is passed to the next nerve cell either electrically or by a chemical messenger that crosses the synaptic cleft between nerve cells. </a:t>
            </a:r>
          </a:p>
          <a:p>
            <a:endParaRPr lang="en-US" dirty="0" smtClean="0"/>
          </a:p>
          <a:p>
            <a:r>
              <a:rPr lang="en-US" dirty="0" smtClean="0"/>
              <a:t>Once the signal reaches the end of the axon (or axon terminal) of a neuron, it must move through the synaptic cleft to the next neuron. At the most common type of synapse, known as a chemical synapse, the impulse triggers the release of chemical messengers, called neurotransmitters, from special pockets known as vesicles. </a:t>
            </a:r>
            <a:endParaRPr lang="en-US" dirty="0" smtClean="0">
              <a:latin typeface="Arial" charset="0"/>
            </a:endParaRPr>
          </a:p>
          <a:p>
            <a:endParaRPr lang="en-US" dirty="0" smtClean="0">
              <a:latin typeface="Arial" charset="0"/>
              <a:cs typeface="Helvetica" charset="0"/>
            </a:endParaRPr>
          </a:p>
          <a:p>
            <a:endParaRPr lang="en-US" b="1" dirty="0" smtClean="0">
              <a:latin typeface="Arial" charset="0"/>
              <a:cs typeface="Helvetica" charset="0"/>
            </a:endParaRPr>
          </a:p>
          <a:p>
            <a:r>
              <a:rPr lang="en-US" b="1" dirty="0" smtClean="0">
                <a:latin typeface="Helvetica" charset="0"/>
                <a:cs typeface="Helvetica" charset="0"/>
              </a:rPr>
              <a:t>Reference:</a:t>
            </a:r>
            <a:r>
              <a:rPr lang="en-US" b="1" baseline="0" dirty="0" smtClean="0">
                <a:latin typeface="Helvetica" charset="0"/>
                <a:cs typeface="Helvetica" charset="0"/>
              </a:rPr>
              <a:t> </a:t>
            </a:r>
            <a:endParaRPr lang="en-US" altLang="ja-JP" b="1" dirty="0" smtClean="0">
              <a:latin typeface="Helvetica" charset="0"/>
              <a:cs typeface="Helvetica" charset="0"/>
            </a:endParaRPr>
          </a:p>
          <a:p>
            <a:r>
              <a:rPr lang="en-US" dirty="0" smtClean="0">
                <a:latin typeface="Helvetica" charset="0"/>
                <a:cs typeface="Helvetica" charset="0"/>
              </a:rPr>
              <a:t>From the </a:t>
            </a:r>
            <a:r>
              <a:rPr lang="en-US" i="1" dirty="0" smtClean="0">
                <a:latin typeface="Helvetica" charset="0"/>
                <a:cs typeface="Helvetica" charset="0"/>
              </a:rPr>
              <a:t>Brain Chemistry Teacher’s Guide</a:t>
            </a:r>
            <a:r>
              <a:rPr lang="en-US" i="0" dirty="0" smtClean="0">
                <a:latin typeface="Helvetica" charset="0"/>
                <a:cs typeface="Helvetica" charset="0"/>
              </a:rPr>
              <a:t> activity,</a:t>
            </a:r>
            <a:r>
              <a:rPr lang="en-US" i="0" baseline="0" dirty="0" smtClean="0">
                <a:latin typeface="Helvetica" charset="0"/>
                <a:cs typeface="Helvetica" charset="0"/>
              </a:rPr>
              <a:t> </a:t>
            </a:r>
            <a:r>
              <a:rPr lang="en-US" altLang="ja-JP" dirty="0" smtClean="0">
                <a:latin typeface="Helvetica" charset="0"/>
                <a:cs typeface="Helvetica" charset="0"/>
              </a:rPr>
              <a:t>“Neural Network Signals.”</a:t>
            </a:r>
            <a:r>
              <a:rPr lang="en-US" altLang="ja-JP" baseline="0" dirty="0" smtClean="0">
                <a:latin typeface="Helvetica" charset="0"/>
                <a:cs typeface="Helvetica" charset="0"/>
              </a:rPr>
              <a:t> </a:t>
            </a:r>
            <a:r>
              <a:rPr lang="en-US" i="1" dirty="0" smtClean="0">
                <a:latin typeface="Helvetica" charset="0"/>
              </a:rPr>
              <a:t>Brain Chemistry Teacher’s Guide </a:t>
            </a:r>
            <a:r>
              <a:rPr lang="en-US" dirty="0" smtClean="0">
                <a:latin typeface="Arial" charset="0"/>
              </a:rPr>
              <a:t>© Baylor College of Medicine (ISBN: 978-1-888997-45-3) was supported, in part, by funds from the National Institutes of Health, Science Education Partnership Award grant number R25RR13454, and the NIH Blueprint for Neuroscience Research Science Education Award, National Institute on Drug Abuse and NIH Office of the Director, grant number 5R25DA033006. </a:t>
            </a:r>
            <a:r>
              <a:rPr lang="en-US" baseline="0" dirty="0" smtClean="0">
                <a:latin typeface="Arial" charset="0"/>
              </a:rPr>
              <a:t> </a:t>
            </a:r>
          </a:p>
          <a:p>
            <a:endParaRPr lang="en-US" dirty="0">
              <a:latin typeface="Arial" charset="0"/>
            </a:endParaRPr>
          </a:p>
          <a:p>
            <a:r>
              <a:rPr lang="en-US" b="1" dirty="0" smtClean="0">
                <a:latin typeface="Arial" charset="0"/>
              </a:rPr>
              <a:t>Image reference:</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latin typeface="Arial" charset="0"/>
              </a:rPr>
              <a:t>Scanning</a:t>
            </a:r>
            <a:r>
              <a:rPr lang="en-US" b="0" baseline="0" dirty="0" smtClean="0">
                <a:latin typeface="Arial" charset="0"/>
              </a:rPr>
              <a:t> </a:t>
            </a:r>
            <a:r>
              <a:rPr lang="en-US" b="0" baseline="0" dirty="0" err="1" smtClean="0">
                <a:latin typeface="Arial" charset="0"/>
              </a:rPr>
              <a:t>electroni</a:t>
            </a:r>
            <a:r>
              <a:rPr lang="en-US" b="0" baseline="0" dirty="0" smtClean="0">
                <a:latin typeface="Arial" charset="0"/>
              </a:rPr>
              <a:t> microscope image</a:t>
            </a:r>
            <a:r>
              <a:rPr lang="en-US" b="0" dirty="0" smtClean="0">
                <a:latin typeface="Arial" charset="0"/>
              </a:rPr>
              <a:t> of a neural network.</a:t>
            </a:r>
            <a:r>
              <a:rPr lang="en-US" b="0" baseline="0" dirty="0" smtClean="0">
                <a:latin typeface="Arial" charset="0"/>
              </a:rPr>
              <a:t> </a:t>
            </a:r>
            <a:r>
              <a:rPr lang="en-US" dirty="0" smtClean="0">
                <a:latin typeface="Arial" charset="0"/>
              </a:rPr>
              <a:t>SEM courtesy of Paul </a:t>
            </a:r>
            <a:r>
              <a:rPr lang="en-US" dirty="0">
                <a:latin typeface="Arial" charset="0"/>
              </a:rPr>
              <a:t>De </a:t>
            </a:r>
            <a:r>
              <a:rPr lang="en-US" dirty="0" err="1">
                <a:latin typeface="Arial" charset="0"/>
              </a:rPr>
              <a:t>Koninck</a:t>
            </a:r>
            <a:r>
              <a:rPr lang="en-US" dirty="0">
                <a:latin typeface="Arial" charset="0"/>
              </a:rPr>
              <a:t>, </a:t>
            </a:r>
            <a:r>
              <a:rPr lang="en-US" dirty="0" smtClean="0">
                <a:latin typeface="Arial" charset="0"/>
              </a:rPr>
              <a:t>PhD, Laval </a:t>
            </a:r>
            <a:r>
              <a:rPr lang="en-US" dirty="0">
                <a:latin typeface="Arial" charset="0"/>
              </a:rPr>
              <a:t>University. http://</a:t>
            </a:r>
            <a:r>
              <a:rPr lang="en-US" dirty="0" err="1">
                <a:latin typeface="Arial" charset="0"/>
              </a:rPr>
              <a:t>www.greenspine.ca</a:t>
            </a:r>
            <a:r>
              <a:rPr lang="en-US" dirty="0">
                <a:latin typeface="Arial" charset="0"/>
              </a:rPr>
              <a:t>/</a:t>
            </a:r>
          </a:p>
          <a:p>
            <a:endParaRPr lang="en-US" dirty="0">
              <a:latin typeface="Arial" charset="0"/>
            </a:endParaRPr>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Univers Condensed" charset="0"/>
                <a:ea typeface="MS PGothic" charset="0"/>
                <a:cs typeface="MS PGothic" charset="0"/>
              </a:defRPr>
            </a:lvl1pPr>
            <a:lvl2pPr marL="742950" indent="-285750" eaLnBrk="0" hangingPunct="0">
              <a:defRPr sz="2800">
                <a:solidFill>
                  <a:schemeClr val="tx1"/>
                </a:solidFill>
                <a:latin typeface="Univers Condensed" charset="0"/>
                <a:ea typeface="MS PGothic" charset="0"/>
                <a:cs typeface="MS PGothic" charset="0"/>
              </a:defRPr>
            </a:lvl2pPr>
            <a:lvl3pPr marL="1143000" indent="-228600" eaLnBrk="0" hangingPunct="0">
              <a:defRPr sz="2800">
                <a:solidFill>
                  <a:schemeClr val="tx1"/>
                </a:solidFill>
                <a:latin typeface="Univers Condensed" charset="0"/>
                <a:ea typeface="MS PGothic" charset="0"/>
                <a:cs typeface="MS PGothic" charset="0"/>
              </a:defRPr>
            </a:lvl3pPr>
            <a:lvl4pPr marL="1600200" indent="-228600" eaLnBrk="0" hangingPunct="0">
              <a:defRPr sz="2800">
                <a:solidFill>
                  <a:schemeClr val="tx1"/>
                </a:solidFill>
                <a:latin typeface="Univers Condensed" charset="0"/>
                <a:ea typeface="MS PGothic" charset="0"/>
                <a:cs typeface="MS PGothic" charset="0"/>
              </a:defRPr>
            </a:lvl4pPr>
            <a:lvl5pPr marL="2057400" indent="-228600" eaLnBrk="0" hangingPunct="0">
              <a:defRPr sz="2800">
                <a:solidFill>
                  <a:schemeClr val="tx1"/>
                </a:solidFill>
                <a:latin typeface="Univers Condensed"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9pPr>
          </a:lstStyle>
          <a:p>
            <a:fld id="{7A82CA8C-C854-9143-AB78-FC41DC6B613D}" type="slidenum">
              <a:rPr lang="en-US" sz="1200">
                <a:latin typeface="Times New Roman" charset="0"/>
              </a:rPr>
              <a:pPr/>
              <a:t>11</a:t>
            </a:fld>
            <a:endParaRPr lang="en-US" sz="120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Helvetica" charset="0"/>
                <a:cs typeface="Helvetica" charset="0"/>
              </a:rPr>
              <a:t>Student Activity: Sending the Signals</a:t>
            </a:r>
          </a:p>
          <a:p>
            <a:endParaRPr lang="en-US" b="0" dirty="0" smtClean="0">
              <a:latin typeface="Helvetica" charset="0"/>
              <a:cs typeface="Helvetica" charset="0"/>
            </a:endParaRPr>
          </a:p>
          <a:p>
            <a:r>
              <a:rPr lang="en-US" b="0" dirty="0" smtClean="0">
                <a:latin typeface="Helvetica" charset="0"/>
                <a:cs typeface="Helvetica" charset="0"/>
              </a:rPr>
              <a:t>Part 1:</a:t>
            </a:r>
          </a:p>
          <a:p>
            <a:endParaRPr lang="en-US" b="0" dirty="0" smtClean="0">
              <a:latin typeface="Helvetica" charset="0"/>
              <a:cs typeface="Helvetica" charset="0"/>
            </a:endParaRPr>
          </a:p>
          <a:p>
            <a:r>
              <a:rPr lang="en-US" b="0" dirty="0" smtClean="0">
                <a:latin typeface="Helvetica" charset="0"/>
                <a:cs typeface="Helvetica" charset="0"/>
              </a:rPr>
              <a:t>Wrap the exposed end of one wire from the light bulb around one pole on the battery. Tape it in place with a piece of electrical tape. </a:t>
            </a:r>
          </a:p>
          <a:p>
            <a:endParaRPr lang="en-US" b="0" dirty="0" smtClean="0">
              <a:latin typeface="Helvetica" charset="0"/>
              <a:cs typeface="Helvetica" charset="0"/>
            </a:endParaRPr>
          </a:p>
          <a:p>
            <a:r>
              <a:rPr lang="en-US" b="0" dirty="0" smtClean="0">
                <a:latin typeface="Helvetica" charset="0"/>
                <a:cs typeface="Helvetica" charset="0"/>
              </a:rPr>
              <a:t>Attach the end of the other wire to the second battery pole and tape it in place. </a:t>
            </a:r>
          </a:p>
          <a:p>
            <a:endParaRPr lang="en-US" b="0" dirty="0" smtClean="0">
              <a:latin typeface="Helvetica" charset="0"/>
              <a:cs typeface="Helvetica" charset="0"/>
            </a:endParaRPr>
          </a:p>
          <a:p>
            <a:r>
              <a:rPr lang="en-US" b="0" dirty="0" smtClean="0">
                <a:latin typeface="Helvetica" charset="0"/>
                <a:cs typeface="Helvetica" charset="0"/>
              </a:rPr>
              <a:t>Test the connection by briefly touching the exposed ends of the two loose wires together. (The bulb should burn brightly.) </a:t>
            </a:r>
          </a:p>
          <a:p>
            <a:endParaRPr lang="en-US" b="0" dirty="0" smtClean="0">
              <a:latin typeface="Helvetica" charset="0"/>
              <a:cs typeface="Helvetica" charset="0"/>
            </a:endParaRPr>
          </a:p>
          <a:p>
            <a:r>
              <a:rPr lang="en-US" b="0" dirty="0" smtClean="0">
                <a:latin typeface="Helvetica" charset="0"/>
                <a:cs typeface="Helvetica" charset="0"/>
              </a:rPr>
              <a:t>Wrap the exposed ends of the loose wires with the aluminum foil, as shown above.</a:t>
            </a:r>
          </a:p>
          <a:p>
            <a:endParaRPr lang="en-US" b="0" dirty="0" smtClean="0">
              <a:latin typeface="Helvetica" charset="0"/>
              <a:cs typeface="Helvetica" charset="0"/>
            </a:endParaRPr>
          </a:p>
          <a:p>
            <a:r>
              <a:rPr lang="en-US" b="1" dirty="0" smtClean="0">
                <a:latin typeface="Helvetica" charset="0"/>
                <a:cs typeface="Helvetica" charset="0"/>
              </a:rPr>
              <a:t>Part</a:t>
            </a:r>
            <a:r>
              <a:rPr lang="en-US" b="1" baseline="0" dirty="0" smtClean="0">
                <a:latin typeface="Helvetica" charset="0"/>
                <a:cs typeface="Helvetica" charset="0"/>
              </a:rPr>
              <a:t> 2:</a:t>
            </a:r>
            <a:endParaRPr lang="en-US" b="1" dirty="0" smtClean="0">
              <a:latin typeface="Helvetica" charset="0"/>
              <a:cs typeface="Helvetica" charset="0"/>
            </a:endParaRPr>
          </a:p>
          <a:p>
            <a:endParaRPr lang="en-US" b="0" dirty="0" smtClean="0">
              <a:latin typeface="Helvetica" charset="0"/>
              <a:cs typeface="Helvetica" charset="0"/>
            </a:endParaRPr>
          </a:p>
          <a:p>
            <a:r>
              <a:rPr lang="en-US" b="0" dirty="0" smtClean="0">
                <a:latin typeface="Helvetica" charset="0"/>
                <a:cs typeface="Helvetica" charset="0"/>
              </a:rPr>
              <a:t>All cells contain water, some dissolved salts and sugar. Which substances in cells help conduct electricity?</a:t>
            </a:r>
          </a:p>
          <a:p>
            <a:endParaRPr lang="en-US" b="0" dirty="0" smtClean="0">
              <a:latin typeface="Helvetica" charset="0"/>
              <a:cs typeface="Helvetica" charset="0"/>
            </a:endParaRPr>
          </a:p>
          <a:p>
            <a:r>
              <a:rPr lang="en-US" b="0" dirty="0" smtClean="0">
                <a:latin typeface="Helvetica" charset="0"/>
                <a:cs typeface="Helvetica" charset="0"/>
              </a:rPr>
              <a:t>You will investigate what happens when a tiny amount of electricity passes through distilled water, a saltwater solution, and a sugar-water solution.</a:t>
            </a:r>
          </a:p>
          <a:p>
            <a:endParaRPr lang="en-US" b="0" dirty="0" smtClean="0">
              <a:latin typeface="Helvetica" charset="0"/>
              <a:cs typeface="Helvetica" charset="0"/>
            </a:endParaRPr>
          </a:p>
          <a:p>
            <a:r>
              <a:rPr lang="en-US" b="0" dirty="0" smtClean="0">
                <a:latin typeface="Helvetica" charset="0"/>
                <a:cs typeface="Helvetica" charset="0"/>
              </a:rPr>
              <a:t>1. You have three labeled cups of distilled water, a container of salt and a container of sugar. Pour the salt into the cup of water labeled “salt,” and stir until the salt dissolves. Pour the sugar into the cup of water labeled “sugar,” and stir until the sugar dissolves.</a:t>
            </a:r>
          </a:p>
          <a:p>
            <a:endParaRPr lang="en-US" b="0" dirty="0" smtClean="0">
              <a:latin typeface="Helvetica" charset="0"/>
              <a:cs typeface="Helvetica" charset="0"/>
            </a:endParaRPr>
          </a:p>
          <a:p>
            <a:r>
              <a:rPr lang="en-US" b="0" dirty="0" smtClean="0">
                <a:latin typeface="Helvetica" charset="0"/>
                <a:cs typeface="Helvetica" charset="0"/>
              </a:rPr>
              <a:t>2. On a separate sheet of paper, or on the back of this sheet, create a chart (see sample chart, PDF) to record your predictions, reasons for your predictions, and test results for each liquid tested. </a:t>
            </a:r>
          </a:p>
          <a:p>
            <a:endParaRPr lang="en-US" b="0" dirty="0" smtClean="0">
              <a:latin typeface="Helvetica" charset="0"/>
              <a:cs typeface="Helvetica" charset="0"/>
            </a:endParaRPr>
          </a:p>
          <a:p>
            <a:r>
              <a:rPr lang="en-US" b="0" dirty="0" smtClean="0">
                <a:latin typeface="Helvetica" charset="0"/>
                <a:cs typeface="Helvetica" charset="0"/>
              </a:rPr>
              <a:t>3. What do you think will happen when you put the foil-wrapped wires in the different solutions? Record your predictions and reasons.</a:t>
            </a:r>
          </a:p>
          <a:p>
            <a:endParaRPr lang="en-US" b="0" dirty="0" smtClean="0">
              <a:latin typeface="Helvetica" charset="0"/>
              <a:cs typeface="Helvetica" charset="0"/>
            </a:endParaRPr>
          </a:p>
          <a:p>
            <a:r>
              <a:rPr lang="en-US" b="0" dirty="0" smtClean="0">
                <a:latin typeface="Helvetica" charset="0"/>
                <a:cs typeface="Helvetica" charset="0"/>
              </a:rPr>
              <a:t>4. Test the first solution by inserting both foil-wrapped tips below the surface of the liquid. Keep the tips apart. Record the results. Next, test each of the other two liquids and record the results.</a:t>
            </a:r>
          </a:p>
          <a:p>
            <a:endParaRPr lang="en-US" b="0" dirty="0" smtClean="0">
              <a:latin typeface="Helvetica" charset="0"/>
              <a:cs typeface="Helvetica" charset="0"/>
            </a:endParaRPr>
          </a:p>
          <a:p>
            <a:r>
              <a:rPr lang="en-US" b="0" dirty="0" smtClean="0">
                <a:latin typeface="Helvetica" charset="0"/>
                <a:cs typeface="Helvetica" charset="0"/>
              </a:rPr>
              <a:t>5. Based on your observations, which substances in cells would you say helped conduct electricity? Write a paragraph describing the steps you followed, your observations and your answers to this question.</a:t>
            </a:r>
          </a:p>
          <a:p>
            <a:endParaRPr lang="en-US" b="0" dirty="0" smtClean="0">
              <a:latin typeface="Helvetica" charset="0"/>
              <a:cs typeface="Helvetica" charset="0"/>
            </a:endParaRPr>
          </a:p>
          <a:p>
            <a:endParaRPr lang="en-US" b="0" dirty="0" smtClean="0">
              <a:latin typeface="Helvetica" charset="0"/>
              <a:cs typeface="Helvetica" charset="0"/>
            </a:endParaRPr>
          </a:p>
          <a:p>
            <a:endParaRPr lang="en-US" b="1" dirty="0" smtClean="0">
              <a:latin typeface="Helvetica" charset="0"/>
              <a:cs typeface="Helvetica" charset="0"/>
            </a:endParaRPr>
          </a:p>
          <a:p>
            <a:r>
              <a:rPr lang="en-US" b="1" dirty="0" smtClean="0">
                <a:latin typeface="Helvetica" charset="0"/>
                <a:cs typeface="Helvetica" charset="0"/>
              </a:rPr>
              <a:t>Reference: </a:t>
            </a:r>
          </a:p>
          <a:p>
            <a:r>
              <a:rPr lang="en-US" dirty="0" smtClean="0">
                <a:latin typeface="Helvetica" charset="0"/>
                <a:cs typeface="Helvetica" charset="0"/>
              </a:rPr>
              <a:t>From the </a:t>
            </a:r>
            <a:r>
              <a:rPr lang="en-US" i="1" dirty="0" smtClean="0">
                <a:latin typeface="Helvetica" charset="0"/>
                <a:cs typeface="Helvetica" charset="0"/>
              </a:rPr>
              <a:t>Brain Chemistry Teacher’s Guide</a:t>
            </a:r>
            <a:r>
              <a:rPr lang="en-US" i="0" dirty="0" smtClean="0">
                <a:latin typeface="Helvetica" charset="0"/>
                <a:cs typeface="Helvetica" charset="0"/>
              </a:rPr>
              <a:t> activity,</a:t>
            </a:r>
            <a:r>
              <a:rPr lang="en-US" i="0" baseline="0" dirty="0" smtClean="0">
                <a:latin typeface="Helvetica" charset="0"/>
                <a:cs typeface="Helvetica" charset="0"/>
              </a:rPr>
              <a:t> </a:t>
            </a:r>
            <a:r>
              <a:rPr lang="en-US" altLang="ja-JP" dirty="0" smtClean="0">
                <a:latin typeface="Helvetica" charset="0"/>
                <a:cs typeface="Helvetica" charset="0"/>
              </a:rPr>
              <a:t>“Neural Network Signals.”</a:t>
            </a:r>
            <a:r>
              <a:rPr lang="en-US" altLang="ja-JP" baseline="0" dirty="0" smtClean="0">
                <a:latin typeface="Helvetica" charset="0"/>
                <a:cs typeface="Helvetica" charset="0"/>
              </a:rPr>
              <a:t> </a:t>
            </a:r>
            <a:r>
              <a:rPr lang="en-US" i="1" dirty="0" smtClean="0">
                <a:latin typeface="Helvetica" charset="0"/>
              </a:rPr>
              <a:t>Brain </a:t>
            </a:r>
            <a:r>
              <a:rPr lang="en-US" i="1" dirty="0">
                <a:latin typeface="Helvetica" charset="0"/>
              </a:rPr>
              <a:t>Chemistry Teacher’s Guide </a:t>
            </a:r>
            <a:r>
              <a:rPr lang="en-US" dirty="0">
                <a:latin typeface="Arial" charset="0"/>
              </a:rPr>
              <a:t>© Baylor College of Medicine (ISBN: 978-1-888997-45-3) was supported, in part, by funds from the National Institutes of Health, Science Education Partnership Award grant number R25RR13454, and the NIH Blueprint for Neuroscience Research Science Education Award, National Institute on Drug Abuse and NIH Office of the Director, grant number 5R25DA033006. </a:t>
            </a:r>
          </a:p>
          <a:p>
            <a:endParaRPr lang="en-US" dirty="0" smtClean="0">
              <a:latin typeface="Arial" charset="0"/>
            </a:endParaRPr>
          </a:p>
          <a:p>
            <a:r>
              <a:rPr lang="en-US" b="1" dirty="0" smtClean="0">
                <a:latin typeface="Arial" charset="0"/>
              </a:rPr>
              <a:t>Image reference: </a:t>
            </a:r>
            <a:endParaRPr lang="en-US" b="1" dirty="0">
              <a:latin typeface="Arial" charset="0"/>
            </a:endParaRPr>
          </a:p>
          <a:p>
            <a:r>
              <a:rPr lang="en-US" dirty="0">
                <a:latin typeface="Arial" charset="0"/>
              </a:rPr>
              <a:t>Illustration by Martha S. Young © Baylor College of Medicine. http://</a:t>
            </a:r>
            <a:r>
              <a:rPr lang="en-US" dirty="0" err="1">
                <a:latin typeface="Arial" charset="0"/>
              </a:rPr>
              <a:t>www.bcm.edu</a:t>
            </a:r>
            <a:r>
              <a:rPr lang="en-US" dirty="0">
                <a:latin typeface="Arial" charset="0"/>
              </a:rPr>
              <a:t>/</a:t>
            </a:r>
          </a:p>
        </p:txBody>
      </p:sp>
      <p:sp>
        <p:nvSpPr>
          <p:cNvPr id="286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Univers Condensed" charset="0"/>
                <a:ea typeface="MS PGothic" charset="0"/>
                <a:cs typeface="MS PGothic" charset="0"/>
              </a:defRPr>
            </a:lvl1pPr>
            <a:lvl2pPr marL="742950" indent="-285750" eaLnBrk="0" hangingPunct="0">
              <a:defRPr sz="2800">
                <a:solidFill>
                  <a:schemeClr val="tx1"/>
                </a:solidFill>
                <a:latin typeface="Univers Condensed" charset="0"/>
                <a:ea typeface="MS PGothic" charset="0"/>
                <a:cs typeface="MS PGothic" charset="0"/>
              </a:defRPr>
            </a:lvl2pPr>
            <a:lvl3pPr marL="1143000" indent="-228600" eaLnBrk="0" hangingPunct="0">
              <a:defRPr sz="2800">
                <a:solidFill>
                  <a:schemeClr val="tx1"/>
                </a:solidFill>
                <a:latin typeface="Univers Condensed" charset="0"/>
                <a:ea typeface="MS PGothic" charset="0"/>
                <a:cs typeface="MS PGothic" charset="0"/>
              </a:defRPr>
            </a:lvl3pPr>
            <a:lvl4pPr marL="1600200" indent="-228600" eaLnBrk="0" hangingPunct="0">
              <a:defRPr sz="2800">
                <a:solidFill>
                  <a:schemeClr val="tx1"/>
                </a:solidFill>
                <a:latin typeface="Univers Condensed" charset="0"/>
                <a:ea typeface="MS PGothic" charset="0"/>
                <a:cs typeface="MS PGothic" charset="0"/>
              </a:defRPr>
            </a:lvl4pPr>
            <a:lvl5pPr marL="2057400" indent="-228600" eaLnBrk="0" hangingPunct="0">
              <a:defRPr sz="2800">
                <a:solidFill>
                  <a:schemeClr val="tx1"/>
                </a:solidFill>
                <a:latin typeface="Univers Condensed"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9pPr>
          </a:lstStyle>
          <a:p>
            <a:fld id="{2334C3B9-1ABA-3049-8396-12A02DA05CE7}" type="slidenum">
              <a:rPr lang="en-US" sz="1200">
                <a:latin typeface="Times New Roman" charset="0"/>
              </a:rPr>
              <a:pPr/>
              <a:t>12</a:t>
            </a:fld>
            <a:endParaRPr lang="en-US" sz="1200">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Neurotransmitters (chemical messengers) released from the vesicles of one neuron leave the cell and physically move through a narrow watery space between neurons, called the synaptic gap. This space between the two neurons is about 20 nanometers (one nanometer equals 0.000,000,1 centimeters). </a:t>
            </a:r>
          </a:p>
          <a:p>
            <a:endParaRPr lang="en-US" dirty="0" smtClean="0"/>
          </a:p>
          <a:p>
            <a:r>
              <a:rPr lang="en-US" dirty="0" smtClean="0"/>
              <a:t>The joining of the neurotransmitters to their specific receptor sites on the receiving neuron can promote the generation of a new electrical impulse (the neuron “fires”) OR the neurotransmitters can have an inhibitory effect, making it harder for the neuron to fire. </a:t>
            </a:r>
            <a:endParaRPr lang="en-US" dirty="0" smtClean="0">
              <a:latin typeface="Arial" charset="0"/>
            </a:endParaRPr>
          </a:p>
          <a:p>
            <a:endParaRPr lang="en-US" dirty="0" smtClean="0">
              <a:latin typeface="Arial" charset="0"/>
              <a:cs typeface="Helvetica" charset="0"/>
            </a:endParaRPr>
          </a:p>
          <a:p>
            <a:endParaRPr lang="en-US" b="1" dirty="0" smtClean="0">
              <a:latin typeface="Arial" charset="0"/>
              <a:cs typeface="Helvetica" charset="0"/>
            </a:endParaRPr>
          </a:p>
          <a:p>
            <a:r>
              <a:rPr lang="en-US" b="1" dirty="0" smtClean="0">
                <a:latin typeface="Helvetica" charset="0"/>
                <a:cs typeface="Helvetica" charset="0"/>
              </a:rPr>
              <a:t>Reference:</a:t>
            </a:r>
            <a:r>
              <a:rPr lang="en-US" b="1" baseline="0" dirty="0" smtClean="0">
                <a:latin typeface="Helvetica" charset="0"/>
                <a:cs typeface="Helvetica" charset="0"/>
              </a:rPr>
              <a:t> </a:t>
            </a:r>
            <a:endParaRPr lang="en-US" altLang="ja-JP" b="1" dirty="0" smtClean="0">
              <a:latin typeface="Helvetica" charset="0"/>
              <a:cs typeface="Helvetica" charset="0"/>
            </a:endParaRPr>
          </a:p>
          <a:p>
            <a:r>
              <a:rPr lang="en-US" dirty="0" smtClean="0">
                <a:latin typeface="Helvetica" charset="0"/>
                <a:cs typeface="Helvetica" charset="0"/>
              </a:rPr>
              <a:t>From the </a:t>
            </a:r>
            <a:r>
              <a:rPr lang="en-US" i="1" dirty="0" smtClean="0">
                <a:latin typeface="Helvetica" charset="0"/>
                <a:cs typeface="Helvetica" charset="0"/>
              </a:rPr>
              <a:t>Brain Chemistry Teacher’s Guide</a:t>
            </a:r>
            <a:r>
              <a:rPr lang="en-US" i="0" dirty="0" smtClean="0">
                <a:latin typeface="Helvetica" charset="0"/>
                <a:cs typeface="Helvetica" charset="0"/>
              </a:rPr>
              <a:t> activity,</a:t>
            </a:r>
            <a:r>
              <a:rPr lang="en-US" i="0" baseline="0" dirty="0" smtClean="0">
                <a:latin typeface="Helvetica" charset="0"/>
                <a:cs typeface="Helvetica" charset="0"/>
              </a:rPr>
              <a:t> </a:t>
            </a:r>
            <a:r>
              <a:rPr lang="en-US" altLang="ja-JP" dirty="0" smtClean="0">
                <a:latin typeface="Helvetica" charset="0"/>
                <a:cs typeface="Helvetica" charset="0"/>
              </a:rPr>
              <a:t>“Neurotransmitters Contain Chemicals.”</a:t>
            </a:r>
            <a:r>
              <a:rPr lang="en-US" altLang="ja-JP" baseline="0" dirty="0" smtClean="0">
                <a:latin typeface="Helvetica" charset="0"/>
                <a:cs typeface="Helvetica" charset="0"/>
              </a:rPr>
              <a:t> </a:t>
            </a:r>
            <a:r>
              <a:rPr lang="en-US" i="1" dirty="0" smtClean="0">
                <a:latin typeface="Helvetica" charset="0"/>
              </a:rPr>
              <a:t>Brain Chemistry Teacher’s Guide </a:t>
            </a:r>
            <a:r>
              <a:rPr lang="en-US" dirty="0" smtClean="0">
                <a:latin typeface="Arial" charset="0"/>
              </a:rPr>
              <a:t>© Baylor College of Medicine (ISBN: 978-1-888997-45-3) was supported, in part, by funds from the National Institutes of Health, Science Education Partnership Award grant number R25RR13454, and the NIH Blueprint for Neuroscience Research Science Education Award, National Institute on Drug Abuse and NIH Office of the Director, grant number 5R25DA033006. </a:t>
            </a:r>
            <a:r>
              <a:rPr lang="en-US" baseline="0" dirty="0" smtClean="0">
                <a:latin typeface="Arial" charset="0"/>
              </a:rPr>
              <a:t> </a:t>
            </a:r>
          </a:p>
          <a:p>
            <a:endParaRPr lang="en-US" dirty="0" smtClean="0">
              <a:latin typeface="Arial" charset="0"/>
            </a:endParaRPr>
          </a:p>
          <a:p>
            <a:r>
              <a:rPr lang="en-US" b="1" dirty="0" smtClean="0">
                <a:latin typeface="Arial" charset="0"/>
              </a:rPr>
              <a:t>Image</a:t>
            </a:r>
            <a:r>
              <a:rPr lang="en-US" b="1" baseline="0" dirty="0" smtClean="0">
                <a:latin typeface="Arial" charset="0"/>
              </a:rPr>
              <a:t> reference:</a:t>
            </a:r>
            <a:endParaRPr lang="en-US" b="1" dirty="0">
              <a:latin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rPr>
              <a:t>SEM image of a nerve ending with its neurotransmitters. SEM courtesy </a:t>
            </a:r>
            <a:r>
              <a:rPr lang="en-US" dirty="0">
                <a:latin typeface="Arial" charset="0"/>
              </a:rPr>
              <a:t>of Tina </a:t>
            </a:r>
            <a:r>
              <a:rPr lang="en-US" dirty="0" err="1">
                <a:latin typeface="Arial" charset="0"/>
              </a:rPr>
              <a:t>Carvalho</a:t>
            </a:r>
            <a:r>
              <a:rPr lang="en-US" dirty="0">
                <a:latin typeface="Arial" charset="0"/>
              </a:rPr>
              <a:t>, MS, University of Hawai’i (released to public domain). http://</a:t>
            </a:r>
            <a:r>
              <a:rPr lang="en-US" dirty="0" err="1">
                <a:latin typeface="Arial" charset="0"/>
              </a:rPr>
              <a:t>www.cellimagelibrary.org</a:t>
            </a:r>
            <a:r>
              <a:rPr lang="en-US" dirty="0">
                <a:latin typeface="Arial" charset="0"/>
              </a:rPr>
              <a:t>/images/214 </a:t>
            </a:r>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Univers Condensed" charset="0"/>
                <a:ea typeface="MS PGothic" charset="0"/>
                <a:cs typeface="MS PGothic" charset="0"/>
              </a:defRPr>
            </a:lvl1pPr>
            <a:lvl2pPr marL="742950" indent="-285750" eaLnBrk="0" hangingPunct="0">
              <a:defRPr sz="2800">
                <a:solidFill>
                  <a:schemeClr val="tx1"/>
                </a:solidFill>
                <a:latin typeface="Univers Condensed" charset="0"/>
                <a:ea typeface="MS PGothic" charset="0"/>
                <a:cs typeface="MS PGothic" charset="0"/>
              </a:defRPr>
            </a:lvl2pPr>
            <a:lvl3pPr marL="1143000" indent="-228600" eaLnBrk="0" hangingPunct="0">
              <a:defRPr sz="2800">
                <a:solidFill>
                  <a:schemeClr val="tx1"/>
                </a:solidFill>
                <a:latin typeface="Univers Condensed" charset="0"/>
                <a:ea typeface="MS PGothic" charset="0"/>
                <a:cs typeface="MS PGothic" charset="0"/>
              </a:defRPr>
            </a:lvl3pPr>
            <a:lvl4pPr marL="1600200" indent="-228600" eaLnBrk="0" hangingPunct="0">
              <a:defRPr sz="2800">
                <a:solidFill>
                  <a:schemeClr val="tx1"/>
                </a:solidFill>
                <a:latin typeface="Univers Condensed" charset="0"/>
                <a:ea typeface="MS PGothic" charset="0"/>
                <a:cs typeface="MS PGothic" charset="0"/>
              </a:defRPr>
            </a:lvl4pPr>
            <a:lvl5pPr marL="2057400" indent="-228600" eaLnBrk="0" hangingPunct="0">
              <a:defRPr sz="2800">
                <a:solidFill>
                  <a:schemeClr val="tx1"/>
                </a:solidFill>
                <a:latin typeface="Univers Condensed"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9pPr>
          </a:lstStyle>
          <a:p>
            <a:fld id="{01181DD3-F356-274E-B1E5-625FF55EE8DF}" type="slidenum">
              <a:rPr lang="en-US" sz="1200">
                <a:latin typeface="Times New Roman" charset="0"/>
              </a:rPr>
              <a:pPr/>
              <a:t>13</a:t>
            </a:fld>
            <a:endParaRPr lang="en-US" sz="1200">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Biologists have identified more than 100 different neurotransmitters. Each has a different three-dimensional shape, which fits only a certain kind of receptor site. The relationship between a neurotransmitter and its receptor is similar to that of a key and a lock. </a:t>
            </a:r>
            <a:endParaRPr lang="en-US" dirty="0" smtClean="0">
              <a:latin typeface="Arial" charset="0"/>
            </a:endParaRPr>
          </a:p>
          <a:p>
            <a:endParaRPr lang="en-US" baseline="0" dirty="0" smtClean="0">
              <a:latin typeface="Arial" charset="0"/>
              <a:cs typeface="Helvetica" charset="0"/>
            </a:endParaRPr>
          </a:p>
          <a:p>
            <a:endParaRPr lang="en-US" baseline="0" dirty="0" smtClean="0">
              <a:latin typeface="Arial" charset="0"/>
              <a:cs typeface="Helvetica" charset="0"/>
            </a:endParaRPr>
          </a:p>
          <a:p>
            <a:r>
              <a:rPr lang="en-US" b="1" dirty="0" smtClean="0">
                <a:latin typeface="Helvetica" charset="0"/>
                <a:cs typeface="Helvetica" charset="0"/>
              </a:rPr>
              <a:t>Reference:</a:t>
            </a:r>
            <a:r>
              <a:rPr lang="en-US" b="1" baseline="0" dirty="0" smtClean="0">
                <a:latin typeface="Helvetica" charset="0"/>
                <a:cs typeface="Helvetica" charset="0"/>
              </a:rPr>
              <a:t> </a:t>
            </a:r>
            <a:endParaRPr lang="en-US" altLang="ja-JP" b="1" dirty="0" smtClean="0">
              <a:latin typeface="Helvetica" charset="0"/>
              <a:cs typeface="Helvetica" charset="0"/>
            </a:endParaRPr>
          </a:p>
          <a:p>
            <a:r>
              <a:rPr lang="en-US" dirty="0" smtClean="0">
                <a:latin typeface="Helvetica" charset="0"/>
                <a:cs typeface="Helvetica" charset="0"/>
              </a:rPr>
              <a:t>From the </a:t>
            </a:r>
            <a:r>
              <a:rPr lang="en-US" i="1" dirty="0" smtClean="0">
                <a:latin typeface="Helvetica" charset="0"/>
                <a:cs typeface="Helvetica" charset="0"/>
              </a:rPr>
              <a:t>Brain Chemistry Teacher’s Guide</a:t>
            </a:r>
            <a:r>
              <a:rPr lang="en-US" i="0" dirty="0" smtClean="0">
                <a:latin typeface="Helvetica" charset="0"/>
                <a:cs typeface="Helvetica" charset="0"/>
              </a:rPr>
              <a:t> activity,</a:t>
            </a:r>
            <a:r>
              <a:rPr lang="en-US" i="0" baseline="0" dirty="0" smtClean="0">
                <a:latin typeface="Helvetica" charset="0"/>
                <a:cs typeface="Helvetica" charset="0"/>
              </a:rPr>
              <a:t> </a:t>
            </a:r>
            <a:r>
              <a:rPr lang="en-US" altLang="ja-JP" dirty="0" smtClean="0">
                <a:latin typeface="Helvetica" charset="0"/>
                <a:cs typeface="Helvetica" charset="0"/>
              </a:rPr>
              <a:t>“Neurotransmitters Contain Chemicals.”</a:t>
            </a:r>
            <a:r>
              <a:rPr lang="en-US" altLang="ja-JP" baseline="0" dirty="0" smtClean="0">
                <a:latin typeface="Helvetica" charset="0"/>
                <a:cs typeface="Helvetica" charset="0"/>
              </a:rPr>
              <a:t> </a:t>
            </a:r>
            <a:r>
              <a:rPr lang="en-US" i="1" dirty="0" smtClean="0">
                <a:latin typeface="Helvetica" charset="0"/>
              </a:rPr>
              <a:t>Brain Chemistry Teacher’s Guide </a:t>
            </a:r>
            <a:r>
              <a:rPr lang="en-US" dirty="0" smtClean="0">
                <a:latin typeface="Arial" charset="0"/>
              </a:rPr>
              <a:t>© Baylor College of Medicine (ISBN: 978-1-888997-45-3) was supported, in part, by funds from the National Institutes of Health, Science Education Partnership Award grant number R25RR13454, and the NIH Blueprint for Neuroscience Research Science Education Award, National Institute on Drug Abuse and NIH Office of the Director, grant number 5R25DA033006. </a:t>
            </a:r>
            <a:r>
              <a:rPr lang="en-US" baseline="0" dirty="0" smtClean="0">
                <a:latin typeface="Arial" charset="0"/>
              </a:rPr>
              <a:t> </a:t>
            </a:r>
          </a:p>
          <a:p>
            <a:endParaRPr lang="en-US" dirty="0" smtClean="0">
              <a:latin typeface="Arial" charset="0"/>
            </a:endParaRPr>
          </a:p>
          <a:p>
            <a:r>
              <a:rPr lang="en-US" b="1" dirty="0" smtClean="0">
                <a:latin typeface="Arial" charset="0"/>
              </a:rPr>
              <a:t>Image reference:</a:t>
            </a:r>
            <a:endParaRPr lang="en-US" b="1" dirty="0">
              <a:latin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rPr>
              <a:t>Microscopic image of a hippocampal neuron</a:t>
            </a:r>
            <a:r>
              <a:rPr lang="en-US" baseline="0" dirty="0" smtClean="0">
                <a:latin typeface="Arial" charset="0"/>
              </a:rPr>
              <a:t> </a:t>
            </a:r>
            <a:r>
              <a:rPr lang="en-US" dirty="0" smtClean="0">
                <a:latin typeface="Arial" charset="0"/>
              </a:rPr>
              <a:t>© </a:t>
            </a:r>
            <a:r>
              <a:rPr lang="en-US" dirty="0">
                <a:latin typeface="Arial" charset="0"/>
              </a:rPr>
              <a:t>Baylor College of </a:t>
            </a:r>
            <a:r>
              <a:rPr lang="en-US" dirty="0" smtClean="0">
                <a:latin typeface="Arial" charset="0"/>
              </a:rPr>
              <a:t>Medicine\Robert S. McNeil. </a:t>
            </a:r>
            <a:r>
              <a:rPr lang="en-US" dirty="0">
                <a:latin typeface="Arial" charset="0"/>
              </a:rPr>
              <a:t>http://</a:t>
            </a:r>
            <a:r>
              <a:rPr lang="en-US" dirty="0" err="1">
                <a:latin typeface="Arial" charset="0"/>
              </a:rPr>
              <a:t>www.neuralimages.org</a:t>
            </a:r>
            <a:r>
              <a:rPr lang="en-US" dirty="0">
                <a:latin typeface="Arial" charset="0"/>
              </a:rPr>
              <a:t>/ </a:t>
            </a:r>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Univers Condensed" charset="0"/>
                <a:ea typeface="MS PGothic" charset="0"/>
                <a:cs typeface="MS PGothic" charset="0"/>
              </a:defRPr>
            </a:lvl1pPr>
            <a:lvl2pPr marL="742950" indent="-285750" eaLnBrk="0" hangingPunct="0">
              <a:defRPr sz="2800">
                <a:solidFill>
                  <a:schemeClr val="tx1"/>
                </a:solidFill>
                <a:latin typeface="Univers Condensed" charset="0"/>
                <a:ea typeface="MS PGothic" charset="0"/>
                <a:cs typeface="MS PGothic" charset="0"/>
              </a:defRPr>
            </a:lvl2pPr>
            <a:lvl3pPr marL="1143000" indent="-228600" eaLnBrk="0" hangingPunct="0">
              <a:defRPr sz="2800">
                <a:solidFill>
                  <a:schemeClr val="tx1"/>
                </a:solidFill>
                <a:latin typeface="Univers Condensed" charset="0"/>
                <a:ea typeface="MS PGothic" charset="0"/>
                <a:cs typeface="MS PGothic" charset="0"/>
              </a:defRPr>
            </a:lvl3pPr>
            <a:lvl4pPr marL="1600200" indent="-228600" eaLnBrk="0" hangingPunct="0">
              <a:defRPr sz="2800">
                <a:solidFill>
                  <a:schemeClr val="tx1"/>
                </a:solidFill>
                <a:latin typeface="Univers Condensed" charset="0"/>
                <a:ea typeface="MS PGothic" charset="0"/>
                <a:cs typeface="MS PGothic" charset="0"/>
              </a:defRPr>
            </a:lvl4pPr>
            <a:lvl5pPr marL="2057400" indent="-228600" eaLnBrk="0" hangingPunct="0">
              <a:defRPr sz="2800">
                <a:solidFill>
                  <a:schemeClr val="tx1"/>
                </a:solidFill>
                <a:latin typeface="Univers Condensed"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9pPr>
          </a:lstStyle>
          <a:p>
            <a:fld id="{959C0DD3-2849-1644-8A81-B048BEB2205D}" type="slidenum">
              <a:rPr lang="en-US" sz="1200">
                <a:latin typeface="Times New Roman" charset="0"/>
              </a:rPr>
              <a:pPr/>
              <a:t>14</a:t>
            </a:fld>
            <a:endParaRPr lang="en-US" sz="1200">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Each of the billions of neurons in the nervous system communicate with one another and with other cells, such as muscle cells, through special junctions known as synapses. Some neurons share synapses with thousands of other cells. Others connect with only a few cells. </a:t>
            </a:r>
          </a:p>
          <a:p>
            <a:endParaRPr lang="en-US" dirty="0" smtClean="0"/>
          </a:p>
          <a:p>
            <a:r>
              <a:rPr lang="en-US" dirty="0" smtClean="0"/>
              <a:t>In some cases, instead of binding to the receiving neuron, neurotransmitters simply float (diffuse) away from the synapse. Other neurotransmitters are broken down or degraded by enzymes found within the synaptic cleft. Many neurotransmitters are transported, whole, back into the neuron that released them. Some drugs, such as cocaine and fluoxetine (Prozac</a:t>
            </a:r>
            <a:r>
              <a:rPr lang="en-US" baseline="30000" dirty="0" smtClean="0"/>
              <a:t>®</a:t>
            </a:r>
            <a:r>
              <a:rPr lang="en-US" dirty="0" smtClean="0"/>
              <a:t>), exert their effects by interfering with the removal of neurotransmitters from the synapse.</a:t>
            </a:r>
          </a:p>
          <a:p>
            <a:endParaRPr lang="en-US" dirty="0" smtClean="0"/>
          </a:p>
          <a:p>
            <a:r>
              <a:rPr lang="en-US" dirty="0" smtClean="0"/>
              <a:t>Sometimes, neurons do not communicate through neurotransmitters. Instead, an electrical charge passes directly from neuron to neuron through what is known as an electrical synapse. This type of signaling, in which the communicating neurons are very close together, is very fast and allows many interconnected neurons to fire at the same time. Electrical synapses are less common than chemical synapses, but they are very important for the normal development and function of the nervous system.</a:t>
            </a:r>
            <a:endParaRPr lang="en-US" dirty="0" smtClean="0">
              <a:latin typeface="Helvetica" charset="0"/>
              <a:cs typeface="Helvetica" charset="0"/>
            </a:endParaRPr>
          </a:p>
          <a:p>
            <a:endParaRPr lang="en-US" dirty="0" smtClean="0">
              <a:latin typeface="Helvetica" charset="0"/>
              <a:cs typeface="Helvetica" charset="0"/>
            </a:endParaRPr>
          </a:p>
          <a:p>
            <a:endParaRPr lang="en-US" dirty="0" smtClean="0">
              <a:latin typeface="Helvetica" charset="0"/>
              <a:cs typeface="Helvetica" charset="0"/>
            </a:endParaRPr>
          </a:p>
          <a:p>
            <a:r>
              <a:rPr lang="en-US" b="1" dirty="0" smtClean="0">
                <a:latin typeface="Helvetica" charset="0"/>
                <a:cs typeface="Helvetica" charset="0"/>
              </a:rPr>
              <a:t>Reference:</a:t>
            </a:r>
            <a:r>
              <a:rPr lang="en-US" b="1" baseline="0" dirty="0" smtClean="0">
                <a:latin typeface="Helvetica" charset="0"/>
                <a:cs typeface="Helvetica" charset="0"/>
              </a:rPr>
              <a:t> </a:t>
            </a:r>
            <a:endParaRPr lang="en-US" altLang="ja-JP" b="1" dirty="0" smtClean="0">
              <a:latin typeface="Helvetica" charset="0"/>
              <a:cs typeface="Helvetica" charset="0"/>
            </a:endParaRPr>
          </a:p>
          <a:p>
            <a:r>
              <a:rPr lang="en-US" dirty="0" smtClean="0">
                <a:latin typeface="Helvetica" charset="0"/>
                <a:cs typeface="Helvetica" charset="0"/>
              </a:rPr>
              <a:t>From the </a:t>
            </a:r>
            <a:r>
              <a:rPr lang="en-US" i="1" dirty="0" smtClean="0">
                <a:latin typeface="Helvetica" charset="0"/>
                <a:cs typeface="Helvetica" charset="0"/>
              </a:rPr>
              <a:t>Brain Chemistry Teacher’s Guide</a:t>
            </a:r>
            <a:r>
              <a:rPr lang="en-US" i="0" dirty="0" smtClean="0">
                <a:latin typeface="Helvetica" charset="0"/>
                <a:cs typeface="Helvetica" charset="0"/>
              </a:rPr>
              <a:t> activity,</a:t>
            </a:r>
            <a:r>
              <a:rPr lang="en-US" i="0" baseline="0" dirty="0" smtClean="0">
                <a:latin typeface="Helvetica" charset="0"/>
                <a:cs typeface="Helvetica" charset="0"/>
              </a:rPr>
              <a:t> </a:t>
            </a:r>
            <a:r>
              <a:rPr lang="en-US" altLang="ja-JP" dirty="0" smtClean="0">
                <a:latin typeface="Helvetica" charset="0"/>
                <a:cs typeface="Helvetica" charset="0"/>
              </a:rPr>
              <a:t>“Neurotransmitters Contain Chemicals.”</a:t>
            </a:r>
            <a:r>
              <a:rPr lang="en-US" altLang="ja-JP" baseline="0" dirty="0" smtClean="0">
                <a:latin typeface="Helvetica" charset="0"/>
                <a:cs typeface="Helvetica" charset="0"/>
              </a:rPr>
              <a:t> </a:t>
            </a:r>
            <a:r>
              <a:rPr lang="en-US" i="1" dirty="0" smtClean="0">
                <a:latin typeface="Helvetica" charset="0"/>
              </a:rPr>
              <a:t>Brain Chemistry Teacher’s Guide </a:t>
            </a:r>
            <a:r>
              <a:rPr lang="en-US" dirty="0" smtClean="0">
                <a:latin typeface="Arial" charset="0"/>
              </a:rPr>
              <a:t>© Baylor College of Medicine (ISBN: 978-1-888997-45-3) was supported, in part, by funds from the National Institutes of Health, Science Education Partnership Award grant number R25RR13454, and the NIH Blueprint for Neuroscience Research Science Education Award, National Institute on Drug Abuse and NIH Office of the Director, grant number 5R25DA033006. </a:t>
            </a:r>
            <a:r>
              <a:rPr lang="en-US" baseline="0" dirty="0" smtClean="0">
                <a:latin typeface="Arial" charset="0"/>
              </a:rPr>
              <a:t> </a:t>
            </a:r>
          </a:p>
          <a:p>
            <a:endParaRPr lang="en-US" dirty="0" smtClean="0">
              <a:latin typeface="Arial" charset="0"/>
            </a:endParaRPr>
          </a:p>
          <a:p>
            <a:r>
              <a:rPr lang="en-US" b="1" dirty="0" smtClean="0">
                <a:latin typeface="Arial" charset="0"/>
              </a:rPr>
              <a:t>Image reference:</a:t>
            </a:r>
            <a:endParaRPr lang="en-US" b="1" dirty="0">
              <a:latin typeface="Arial" charset="0"/>
            </a:endParaRPr>
          </a:p>
          <a:p>
            <a:r>
              <a:rPr lang="en-US" dirty="0" smtClean="0">
                <a:latin typeface="Arial" charset="0"/>
              </a:rPr>
              <a:t>Illustration © </a:t>
            </a:r>
            <a:r>
              <a:rPr lang="en-US" dirty="0">
                <a:latin typeface="Arial" charset="0"/>
              </a:rPr>
              <a:t>Baylor College of </a:t>
            </a:r>
            <a:r>
              <a:rPr lang="en-US" dirty="0" smtClean="0">
                <a:latin typeface="Arial" charset="0"/>
              </a:rPr>
              <a:t>Medicine\M.S. Young. </a:t>
            </a:r>
            <a:r>
              <a:rPr lang="en-US" dirty="0">
                <a:latin typeface="Arial" charset="0"/>
              </a:rPr>
              <a:t>http://</a:t>
            </a:r>
            <a:r>
              <a:rPr lang="en-US" dirty="0" err="1">
                <a:latin typeface="Arial" charset="0"/>
              </a:rPr>
              <a:t>www.bcm.edu</a:t>
            </a:r>
            <a:r>
              <a:rPr lang="en-US" dirty="0">
                <a:latin typeface="Arial" charset="0"/>
              </a:rPr>
              <a:t>/</a:t>
            </a:r>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Univers Condensed" charset="0"/>
                <a:ea typeface="MS PGothic" charset="0"/>
                <a:cs typeface="MS PGothic" charset="0"/>
              </a:defRPr>
            </a:lvl1pPr>
            <a:lvl2pPr marL="742950" indent="-285750" eaLnBrk="0" hangingPunct="0">
              <a:defRPr sz="2800">
                <a:solidFill>
                  <a:schemeClr val="tx1"/>
                </a:solidFill>
                <a:latin typeface="Univers Condensed" charset="0"/>
                <a:ea typeface="MS PGothic" charset="0"/>
                <a:cs typeface="MS PGothic" charset="0"/>
              </a:defRPr>
            </a:lvl2pPr>
            <a:lvl3pPr marL="1143000" indent="-228600" eaLnBrk="0" hangingPunct="0">
              <a:defRPr sz="2800">
                <a:solidFill>
                  <a:schemeClr val="tx1"/>
                </a:solidFill>
                <a:latin typeface="Univers Condensed" charset="0"/>
                <a:ea typeface="MS PGothic" charset="0"/>
                <a:cs typeface="MS PGothic" charset="0"/>
              </a:defRPr>
            </a:lvl3pPr>
            <a:lvl4pPr marL="1600200" indent="-228600" eaLnBrk="0" hangingPunct="0">
              <a:defRPr sz="2800">
                <a:solidFill>
                  <a:schemeClr val="tx1"/>
                </a:solidFill>
                <a:latin typeface="Univers Condensed" charset="0"/>
                <a:ea typeface="MS PGothic" charset="0"/>
                <a:cs typeface="MS PGothic" charset="0"/>
              </a:defRPr>
            </a:lvl4pPr>
            <a:lvl5pPr marL="2057400" indent="-228600" eaLnBrk="0" hangingPunct="0">
              <a:defRPr sz="2800">
                <a:solidFill>
                  <a:schemeClr val="tx1"/>
                </a:solidFill>
                <a:latin typeface="Univers Condensed"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9pPr>
          </a:lstStyle>
          <a:p>
            <a:fld id="{02654F72-453F-6C41-8F30-2317E92F31F0}" type="slidenum">
              <a:rPr lang="en-US" sz="1200">
                <a:latin typeface="Times New Roman" charset="0"/>
              </a:rPr>
              <a:pPr/>
              <a:t>15</a:t>
            </a:fld>
            <a:endParaRPr lang="en-US" sz="1200">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Most neurons in the brain communicate with each other by releasing chemical messengers called neurotransmitters. Neurotransmitters cross the gaps between neurons or between neurons and other cells, such as muscle, and match up with specific receptors. Chemical signaling between neurons allows different kinds of messages to be sent. For example, some chemical messengers stimulate neurons to fire, while other messengers make it harder for an electrical impulse to be generated in the receiving neuron. Since one neuron can share synapses with thousands of other neurons, the combined effects of different messages ultimately determine whether a signal will be triggered or not. </a:t>
            </a:r>
          </a:p>
          <a:p>
            <a:endParaRPr lang="en-US" dirty="0" smtClean="0"/>
          </a:p>
          <a:p>
            <a:r>
              <a:rPr lang="en-US" dirty="0" smtClean="0"/>
              <a:t>Many drugs interfere with communication between nerve cells. Some drugs act directly on neurons, neurotransmitters and receptors. Curare, for example, is a deadly poison used by South American Indians. It causes death from paralysis by blocking receptors on muscle cells. Since the receptors are blocked, the real chemical messenger for muscle contraction (acetylcholine) can no longer stimulate the muscles to contract. </a:t>
            </a:r>
          </a:p>
          <a:p>
            <a:endParaRPr lang="en-US" dirty="0" smtClean="0"/>
          </a:p>
          <a:p>
            <a:r>
              <a:rPr lang="en-US" dirty="0" smtClean="0"/>
              <a:t>Drugs also can interfere with communication between neurons in other ways, such as by preventing the manufacture or release of neurotransmitters, by causing excessive firing of neurons by stimulating massive releases of neurotransmitters, by mimicking the effects of chemical messengers, or by preventing the normal breakdown and recycling of chemical messengers.</a:t>
            </a:r>
            <a:endParaRPr lang="en-US" dirty="0" smtClean="0">
              <a:latin typeface="Helvetica" charset="0"/>
              <a:cs typeface="Helvetica" charset="0"/>
            </a:endParaRPr>
          </a:p>
          <a:p>
            <a:endParaRPr lang="en-US" dirty="0" smtClean="0">
              <a:latin typeface="Helvetica" charset="0"/>
              <a:cs typeface="Helvetica" charset="0"/>
            </a:endParaRPr>
          </a:p>
          <a:p>
            <a:endParaRPr lang="en-US" dirty="0" smtClean="0">
              <a:latin typeface="Helvetica" charset="0"/>
              <a:cs typeface="Helvetica" charset="0"/>
            </a:endParaRPr>
          </a:p>
          <a:p>
            <a:endParaRPr lang="en-US" dirty="0" smtClean="0">
              <a:latin typeface="Helvetica" charset="0"/>
              <a:cs typeface="Helvetica" charset="0"/>
            </a:endParaRPr>
          </a:p>
          <a:p>
            <a:r>
              <a:rPr lang="en-US" b="1" dirty="0" smtClean="0">
                <a:latin typeface="Helvetica" charset="0"/>
                <a:cs typeface="Helvetica" charset="0"/>
              </a:rPr>
              <a:t>Reference:</a:t>
            </a:r>
            <a:r>
              <a:rPr lang="en-US" b="1" baseline="0" dirty="0" smtClean="0">
                <a:latin typeface="Helvetica" charset="0"/>
                <a:cs typeface="Helvetica" charset="0"/>
              </a:rPr>
              <a:t> </a:t>
            </a:r>
            <a:endParaRPr lang="en-US" altLang="ja-JP" b="1" dirty="0" smtClean="0">
              <a:latin typeface="Helvetica" charset="0"/>
              <a:cs typeface="Helvetica" charset="0"/>
            </a:endParaRPr>
          </a:p>
          <a:p>
            <a:r>
              <a:rPr lang="en-US" dirty="0" smtClean="0">
                <a:latin typeface="Helvetica" charset="0"/>
                <a:cs typeface="Helvetica" charset="0"/>
              </a:rPr>
              <a:t>From the </a:t>
            </a:r>
            <a:r>
              <a:rPr lang="en-US" i="1" dirty="0" smtClean="0">
                <a:latin typeface="Helvetica" charset="0"/>
                <a:cs typeface="Helvetica" charset="0"/>
              </a:rPr>
              <a:t>Brain Chemistry Teacher’s Guide</a:t>
            </a:r>
            <a:r>
              <a:rPr lang="en-US" i="0" dirty="0" smtClean="0">
                <a:latin typeface="Helvetica" charset="0"/>
                <a:cs typeface="Helvetica" charset="0"/>
              </a:rPr>
              <a:t> activity,</a:t>
            </a:r>
            <a:r>
              <a:rPr lang="en-US" i="0" baseline="0" dirty="0" smtClean="0">
                <a:latin typeface="Helvetica" charset="0"/>
                <a:cs typeface="Helvetica" charset="0"/>
              </a:rPr>
              <a:t> </a:t>
            </a:r>
            <a:r>
              <a:rPr lang="en-US" altLang="ja-JP" dirty="0" smtClean="0">
                <a:latin typeface="Helvetica" charset="0"/>
                <a:cs typeface="Helvetica" charset="0"/>
              </a:rPr>
              <a:t>“Crossing the Synaptic Gap.”</a:t>
            </a:r>
            <a:r>
              <a:rPr lang="en-US" altLang="ja-JP" baseline="0" dirty="0" smtClean="0">
                <a:latin typeface="Helvetica" charset="0"/>
                <a:cs typeface="Helvetica" charset="0"/>
              </a:rPr>
              <a:t> </a:t>
            </a:r>
            <a:r>
              <a:rPr lang="en-US" i="1" dirty="0" smtClean="0">
                <a:latin typeface="Helvetica" charset="0"/>
              </a:rPr>
              <a:t>Brain Chemistry Teacher’s Guide </a:t>
            </a:r>
            <a:r>
              <a:rPr lang="en-US" dirty="0" smtClean="0">
                <a:latin typeface="Arial" charset="0"/>
              </a:rPr>
              <a:t>© Baylor College of Medicine (ISBN: 978-1-888997-45-3) was supported, in part, by funds from the National Institutes of Health, Science Education Partnership Award grant number R25RR13454, and the NIH Blueprint for Neuroscience Research Science Education Award, National Institute on Drug Abuse and NIH Office of the Director, grant number 5R25DA033006. </a:t>
            </a:r>
            <a:r>
              <a:rPr lang="en-US" baseline="0" dirty="0" smtClean="0">
                <a:latin typeface="Arial" charset="0"/>
              </a:rPr>
              <a:t> </a:t>
            </a:r>
          </a:p>
          <a:p>
            <a:endParaRPr lang="en-US" dirty="0" smtClean="0">
              <a:latin typeface="Arial" charset="0"/>
            </a:endParaRPr>
          </a:p>
          <a:p>
            <a:r>
              <a:rPr lang="en-US" b="1" dirty="0" smtClean="0">
                <a:latin typeface="Arial" charset="0"/>
              </a:rPr>
              <a:t>Image reference:</a:t>
            </a:r>
            <a:endParaRPr lang="en-US" b="1" dirty="0">
              <a:latin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Helvetica" charset="0"/>
                <a:cs typeface="Helvetica" charset="0"/>
              </a:rPr>
              <a:t>Transmission</a:t>
            </a:r>
            <a:r>
              <a:rPr lang="en-US" baseline="0" dirty="0" smtClean="0">
                <a:latin typeface="Helvetica" charset="0"/>
                <a:cs typeface="Helvetica" charset="0"/>
              </a:rPr>
              <a:t> electron microscopic image of the synaptic gap between two neurons. </a:t>
            </a:r>
            <a:r>
              <a:rPr lang="en-US" dirty="0" smtClean="0">
                <a:latin typeface="Arial" charset="0"/>
              </a:rPr>
              <a:t>TEM </a:t>
            </a:r>
            <a:r>
              <a:rPr lang="en-US" dirty="0">
                <a:latin typeface="Arial" charset="0"/>
              </a:rPr>
              <a:t>image © Dennis Kunkel Microscopy, Inc. http://</a:t>
            </a:r>
            <a:r>
              <a:rPr lang="en-US" dirty="0" err="1">
                <a:latin typeface="Arial" charset="0"/>
              </a:rPr>
              <a:t>education.denniskunkel.com</a:t>
            </a:r>
            <a:r>
              <a:rPr lang="en-US" dirty="0">
                <a:latin typeface="Arial" charset="0"/>
              </a:rPr>
              <a:t>/catalog/</a:t>
            </a:r>
            <a:r>
              <a:rPr lang="en-US" dirty="0" err="1">
                <a:latin typeface="Arial" charset="0"/>
              </a:rPr>
              <a:t>home.php</a:t>
            </a:r>
            <a:endParaRPr lang="en-US" dirty="0">
              <a:latin typeface="Arial" charset="0"/>
            </a:endParaRP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Univers Condensed" charset="0"/>
                <a:ea typeface="MS PGothic" charset="0"/>
                <a:cs typeface="MS PGothic" charset="0"/>
              </a:defRPr>
            </a:lvl1pPr>
            <a:lvl2pPr marL="742950" indent="-285750" eaLnBrk="0" hangingPunct="0">
              <a:defRPr sz="2800">
                <a:solidFill>
                  <a:schemeClr val="tx1"/>
                </a:solidFill>
                <a:latin typeface="Univers Condensed" charset="0"/>
                <a:ea typeface="MS PGothic" charset="0"/>
                <a:cs typeface="MS PGothic" charset="0"/>
              </a:defRPr>
            </a:lvl2pPr>
            <a:lvl3pPr marL="1143000" indent="-228600" eaLnBrk="0" hangingPunct="0">
              <a:defRPr sz="2800">
                <a:solidFill>
                  <a:schemeClr val="tx1"/>
                </a:solidFill>
                <a:latin typeface="Univers Condensed" charset="0"/>
                <a:ea typeface="MS PGothic" charset="0"/>
                <a:cs typeface="MS PGothic" charset="0"/>
              </a:defRPr>
            </a:lvl3pPr>
            <a:lvl4pPr marL="1600200" indent="-228600" eaLnBrk="0" hangingPunct="0">
              <a:defRPr sz="2800">
                <a:solidFill>
                  <a:schemeClr val="tx1"/>
                </a:solidFill>
                <a:latin typeface="Univers Condensed" charset="0"/>
                <a:ea typeface="MS PGothic" charset="0"/>
                <a:cs typeface="MS PGothic" charset="0"/>
              </a:defRPr>
            </a:lvl4pPr>
            <a:lvl5pPr marL="2057400" indent="-228600" eaLnBrk="0" hangingPunct="0">
              <a:defRPr sz="2800">
                <a:solidFill>
                  <a:schemeClr val="tx1"/>
                </a:solidFill>
                <a:latin typeface="Univers Condensed"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9pPr>
          </a:lstStyle>
          <a:p>
            <a:fld id="{70164045-C253-3340-B098-8F5C5DDD0017}" type="slidenum">
              <a:rPr lang="en-US" sz="1200">
                <a:latin typeface="Times New Roman" charset="0"/>
              </a:rPr>
              <a:pPr/>
              <a:t>16</a:t>
            </a:fld>
            <a:endParaRPr lang="en-US" sz="120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Our bodies’ reactions to stress are controlled by the brain. Immediate stress responses are directed through pathways in the brainstem and spinal cord to the major internal organs of the body. However, chemicals circulating in the bloodstream also help prepare the body to handle a crisis. The brain coordinates the release of these chemicals, which belong to the family of messengers known as hormones. </a:t>
            </a:r>
          </a:p>
          <a:p>
            <a:endParaRPr lang="en-US" dirty="0" smtClean="0"/>
          </a:p>
          <a:p>
            <a:r>
              <a:rPr lang="en-US" dirty="0" smtClean="0"/>
              <a:t>Unlike the chemical messengers between neurons (neurotransmitters), hormones can have wide-reaching effects on many different body tissues at the same time. Hormones, which circulate in the bloodstream, act as messengers to the nervous system and other tissues in the body. They act only on cells that have compatible receptors. </a:t>
            </a:r>
          </a:p>
          <a:p>
            <a:endParaRPr lang="en-US" dirty="0" smtClean="0"/>
          </a:p>
          <a:p>
            <a:r>
              <a:rPr lang="en-US" dirty="0" smtClean="0"/>
              <a:t>Hormones have many vital functions in mammals, such as regulating digestion; controlling the metabolism of sugars, proteins and fats; and regulating growth and development. Many of our most basic drives—sleeping, hunger, thirst, sex—are regulated through hormones. </a:t>
            </a:r>
          </a:p>
          <a:p>
            <a:endParaRPr lang="en-US" dirty="0" smtClean="0"/>
          </a:p>
          <a:p>
            <a:r>
              <a:rPr lang="en-US" dirty="0" smtClean="0"/>
              <a:t>The master control system for all hormones is located within the brainstem. Known as the hypothalamus, this small structure interconnects with many regions of the brain. It is adjacent to the pituitary gland, which produces hormones that control other glands in the body. Together, the hypothalamus and the pituitary gland regulate many different body functions. </a:t>
            </a:r>
          </a:p>
          <a:p>
            <a:r>
              <a:rPr lang="en-US" dirty="0" smtClean="0"/>
              <a:t>During periods of stress, these tiny structures direct the two small adrenal glands near the kidneys to produce hormones, such as adrenaline (also called epinephrine), that prepare the body for action.</a:t>
            </a:r>
            <a:endParaRPr lang="en-US" dirty="0" smtClean="0">
              <a:latin typeface="Helvetica" charset="0"/>
              <a:cs typeface="Helvetica" charset="0"/>
            </a:endParaRPr>
          </a:p>
          <a:p>
            <a:endParaRPr lang="en-US" dirty="0" smtClean="0">
              <a:latin typeface="Helvetica" charset="0"/>
              <a:cs typeface="Helvetica" charset="0"/>
            </a:endParaRPr>
          </a:p>
          <a:p>
            <a:endParaRPr lang="en-US" b="1" dirty="0" smtClean="0">
              <a:latin typeface="Helvetica" charset="0"/>
              <a:cs typeface="Helvetica" charset="0"/>
            </a:endParaRPr>
          </a:p>
          <a:p>
            <a:r>
              <a:rPr lang="en-US" b="1" dirty="0" smtClean="0">
                <a:latin typeface="Helvetica" charset="0"/>
                <a:cs typeface="Helvetica" charset="0"/>
              </a:rPr>
              <a:t>Reference:</a:t>
            </a:r>
            <a:r>
              <a:rPr lang="en-US" b="1" baseline="0" dirty="0" smtClean="0">
                <a:latin typeface="Helvetica" charset="0"/>
                <a:cs typeface="Helvetica" charset="0"/>
              </a:rPr>
              <a:t> </a:t>
            </a:r>
            <a:endParaRPr lang="en-US" altLang="ja-JP" b="1" dirty="0" smtClean="0">
              <a:latin typeface="Helvetica" charset="0"/>
              <a:cs typeface="Helvetica" charset="0"/>
            </a:endParaRPr>
          </a:p>
          <a:p>
            <a:r>
              <a:rPr lang="en-US" dirty="0" smtClean="0">
                <a:latin typeface="Helvetica" charset="0"/>
                <a:cs typeface="Helvetica" charset="0"/>
              </a:rPr>
              <a:t>From the </a:t>
            </a:r>
            <a:r>
              <a:rPr lang="en-US" i="1" dirty="0" smtClean="0">
                <a:latin typeface="Helvetica" charset="0"/>
                <a:cs typeface="Helvetica" charset="0"/>
              </a:rPr>
              <a:t>Brain Chemistry Teacher’s Guide</a:t>
            </a:r>
            <a:r>
              <a:rPr lang="en-US" i="0" dirty="0" smtClean="0">
                <a:latin typeface="Helvetica" charset="0"/>
                <a:cs typeface="Helvetica" charset="0"/>
              </a:rPr>
              <a:t> activity,</a:t>
            </a:r>
            <a:r>
              <a:rPr lang="en-US" i="0" baseline="0" dirty="0" smtClean="0">
                <a:latin typeface="Helvetica" charset="0"/>
                <a:cs typeface="Helvetica" charset="0"/>
              </a:rPr>
              <a:t> </a:t>
            </a:r>
            <a:r>
              <a:rPr lang="en-US" altLang="ja-JP" dirty="0" smtClean="0">
                <a:latin typeface="Helvetica" charset="0"/>
                <a:cs typeface="Helvetica" charset="0"/>
              </a:rPr>
              <a:t>“Hormones and Stress.”</a:t>
            </a:r>
            <a:r>
              <a:rPr lang="en-US" altLang="ja-JP" baseline="0" dirty="0" smtClean="0">
                <a:latin typeface="Helvetica" charset="0"/>
                <a:cs typeface="Helvetica" charset="0"/>
              </a:rPr>
              <a:t> </a:t>
            </a:r>
            <a:r>
              <a:rPr lang="en-US" i="1" dirty="0" smtClean="0">
                <a:latin typeface="Helvetica" charset="0"/>
              </a:rPr>
              <a:t>Brain Chemistry Teacher’s Guide </a:t>
            </a:r>
            <a:r>
              <a:rPr lang="en-US" dirty="0" smtClean="0">
                <a:latin typeface="Arial" charset="0"/>
              </a:rPr>
              <a:t>© Baylor College of Medicine (ISBN: 978-1-888997-45-3) was supported, in part, by funds from the National Institutes of Health, Science Education Partnership Award grant number R25RR13454, and the NIH Blueprint for Neuroscience Research Science Education Award, National Institute on Drug Abuse and NIH Office of the Director, grant number 5R25DA033006. </a:t>
            </a:r>
            <a:r>
              <a:rPr lang="en-US" baseline="0" dirty="0" smtClean="0">
                <a:latin typeface="Arial" charset="0"/>
              </a:rPr>
              <a:t> </a:t>
            </a:r>
          </a:p>
          <a:p>
            <a:endParaRPr lang="en-US" b="1" dirty="0" smtClean="0">
              <a:latin typeface="Arial" charset="0"/>
            </a:endParaRPr>
          </a:p>
          <a:p>
            <a:r>
              <a:rPr lang="en-US" b="1" dirty="0" smtClean="0">
                <a:latin typeface="Arial" charset="0"/>
              </a:rPr>
              <a:t>Image</a:t>
            </a:r>
            <a:r>
              <a:rPr lang="en-US" b="1" baseline="0" dirty="0" smtClean="0">
                <a:latin typeface="Arial" charset="0"/>
              </a:rPr>
              <a:t> reference:</a:t>
            </a:r>
            <a:endParaRPr lang="en-US" b="1" dirty="0">
              <a:latin typeface="Arial" charset="0"/>
            </a:endParaRPr>
          </a:p>
          <a:p>
            <a:r>
              <a:rPr lang="en-US" dirty="0" smtClean="0">
                <a:latin typeface="Arial" charset="0"/>
              </a:rPr>
              <a:t>Scanning electron microscope </a:t>
            </a:r>
            <a:r>
              <a:rPr lang="en-US" dirty="0">
                <a:latin typeface="Arial" charset="0"/>
              </a:rPr>
              <a:t>image of neurons courtesy of Anthony van den Pol, PhD © Yale School of Medicine. http://</a:t>
            </a:r>
            <a:r>
              <a:rPr lang="en-US" dirty="0" err="1">
                <a:latin typeface="Arial" charset="0"/>
              </a:rPr>
              <a:t>medicine.yale.edu</a:t>
            </a:r>
            <a:r>
              <a:rPr lang="en-US" dirty="0">
                <a:latin typeface="Arial" charset="0"/>
              </a:rPr>
              <a:t>/news/</a:t>
            </a:r>
            <a:r>
              <a:rPr lang="en-US" dirty="0" err="1">
                <a:latin typeface="Arial" charset="0"/>
              </a:rPr>
              <a:t>article.aspx?id</a:t>
            </a:r>
            <a:r>
              <a:rPr lang="en-US" dirty="0">
                <a:latin typeface="Arial" charset="0"/>
              </a:rPr>
              <a:t>=979 </a:t>
            </a:r>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Univers Condensed" charset="0"/>
                <a:ea typeface="MS PGothic" charset="0"/>
                <a:cs typeface="MS PGothic" charset="0"/>
              </a:defRPr>
            </a:lvl1pPr>
            <a:lvl2pPr marL="742950" indent="-285750" eaLnBrk="0" hangingPunct="0">
              <a:defRPr sz="2800">
                <a:solidFill>
                  <a:schemeClr val="tx1"/>
                </a:solidFill>
                <a:latin typeface="Univers Condensed" charset="0"/>
                <a:ea typeface="MS PGothic" charset="0"/>
                <a:cs typeface="MS PGothic" charset="0"/>
              </a:defRPr>
            </a:lvl2pPr>
            <a:lvl3pPr marL="1143000" indent="-228600" eaLnBrk="0" hangingPunct="0">
              <a:defRPr sz="2800">
                <a:solidFill>
                  <a:schemeClr val="tx1"/>
                </a:solidFill>
                <a:latin typeface="Univers Condensed" charset="0"/>
                <a:ea typeface="MS PGothic" charset="0"/>
                <a:cs typeface="MS PGothic" charset="0"/>
              </a:defRPr>
            </a:lvl3pPr>
            <a:lvl4pPr marL="1600200" indent="-228600" eaLnBrk="0" hangingPunct="0">
              <a:defRPr sz="2800">
                <a:solidFill>
                  <a:schemeClr val="tx1"/>
                </a:solidFill>
                <a:latin typeface="Univers Condensed" charset="0"/>
                <a:ea typeface="MS PGothic" charset="0"/>
                <a:cs typeface="MS PGothic" charset="0"/>
              </a:defRPr>
            </a:lvl4pPr>
            <a:lvl5pPr marL="2057400" indent="-228600" eaLnBrk="0" hangingPunct="0">
              <a:defRPr sz="2800">
                <a:solidFill>
                  <a:schemeClr val="tx1"/>
                </a:solidFill>
                <a:latin typeface="Univers Condensed"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9pPr>
          </a:lstStyle>
          <a:p>
            <a:fld id="{C1D1340B-B3AE-AD4A-A66D-4E337A205824}" type="slidenum">
              <a:rPr lang="en-US" sz="1200">
                <a:latin typeface="Times New Roman" charset="0"/>
              </a:rPr>
              <a:pPr/>
              <a:t>17</a:t>
            </a:fld>
            <a:endParaRPr lang="en-US" sz="120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It is important to note that most people begin to use brain-altering chemicals voluntarily. Over time, however, the brain and body may adapt to the effects of a chemical. This can create a new “normal” state, adjusted to the presence of the introduced substance. This adaptation may lead to a physical dependence on the substance, such that the individual requires the chemical to function normally.</a:t>
            </a:r>
          </a:p>
          <a:p>
            <a:r>
              <a:rPr lang="en-US" dirty="0" smtClean="0"/>
              <a:t>For example, more than 80 percent of the current US population chooses to consume the stimulant caffeine in coffee and/or cola drinks because of its taste and/or perceived enhancement of mental and physical performance. Eventually, most caffeine consumers develop a dependence on its stimulating effects and experience mild withdrawal symptoms, such as sleepiness and headaches, when they do not have caffeine. </a:t>
            </a:r>
          </a:p>
          <a:p>
            <a:endParaRPr lang="en-US" dirty="0" smtClean="0"/>
          </a:p>
          <a:p>
            <a:r>
              <a:rPr lang="en-US" dirty="0" smtClean="0"/>
              <a:t>Other chemicals have more dramatic effects on the brain and body, affecting the brain’s natural reward centers, which are responsible for generating feelings of pleasure or well-being. However, feelings of euphoria, comfort or pleasure often decrease or disappear after the first few uses of the substance.</a:t>
            </a:r>
          </a:p>
          <a:p>
            <a:endParaRPr lang="en-US" dirty="0" smtClean="0"/>
          </a:p>
          <a:p>
            <a:r>
              <a:rPr lang="en-US" dirty="0" smtClean="0"/>
              <a:t>Drugs that act on areas of the brain related to sensations of pleasure are sometimes used inappropriately by people. Unfortunately, continued drug use actually changes the way the brain works. In some cases, it can cause permanent changes in the structure and function of the brain. This is the biological basis of addiction.</a:t>
            </a:r>
          </a:p>
          <a:p>
            <a:endParaRPr lang="en-US" dirty="0" smtClean="0"/>
          </a:p>
          <a:p>
            <a:r>
              <a:rPr lang="en-US" dirty="0" smtClean="0"/>
              <a:t>Many mind-altering chemicals abused by children and adults in the US lead to permanent changes in the brain that lead to addiction, and also may cause damage to other parts of the body. </a:t>
            </a:r>
          </a:p>
          <a:p>
            <a:endParaRPr lang="en-US" dirty="0" smtClean="0"/>
          </a:p>
          <a:p>
            <a:pPr marL="171450" indent="-171450">
              <a:buFont typeface="Arial"/>
              <a:buChar char="•"/>
            </a:pPr>
            <a:r>
              <a:rPr lang="en-US" dirty="0" smtClean="0"/>
              <a:t>Marijuana use can alter memory regions of the brain and affect coordination and the senses in the short term. </a:t>
            </a:r>
          </a:p>
          <a:p>
            <a:pPr marL="171450" indent="-171450">
              <a:buFont typeface="Arial"/>
              <a:buChar char="•"/>
            </a:pPr>
            <a:r>
              <a:rPr lang="en-US" dirty="0" smtClean="0"/>
              <a:t>Heroin changes the way nerve cells in the brain receive and process messages. </a:t>
            </a:r>
          </a:p>
          <a:p>
            <a:pPr marL="171450" indent="-171450">
              <a:buFont typeface="Arial"/>
              <a:buChar char="•"/>
            </a:pPr>
            <a:r>
              <a:rPr lang="en-US" dirty="0" smtClean="0"/>
              <a:t>Inhalants, which are taken up by fatty tissue in the body, damage or destroy the fat-containing myelin sheath on nerve cell axons and disrupt nervous system communications, sometimes permanently. </a:t>
            </a:r>
          </a:p>
          <a:p>
            <a:pPr marL="171450" indent="-171450">
              <a:buFont typeface="Arial"/>
              <a:buChar char="•"/>
            </a:pPr>
            <a:r>
              <a:rPr lang="en-US" dirty="0" smtClean="0"/>
              <a:t>LSD can contribute to the development of chronic mental disorders. </a:t>
            </a:r>
          </a:p>
          <a:p>
            <a:pPr marL="171450" indent="-171450">
              <a:buFont typeface="Arial"/>
              <a:buChar char="•"/>
            </a:pPr>
            <a:r>
              <a:rPr lang="en-US" dirty="0" smtClean="0"/>
              <a:t>Alcohol, which depresses physical and mental abilities, damages many tissues throughout the body, including the liver and the brain. Alcohol also is a major contributing factor to automobile accidents because it affects coordination and judgment. </a:t>
            </a:r>
          </a:p>
          <a:p>
            <a:pPr marL="171450" indent="-171450">
              <a:buFont typeface="Arial"/>
              <a:buChar char="•"/>
            </a:pPr>
            <a:r>
              <a:rPr lang="en-US" dirty="0" smtClean="0"/>
              <a:t>Nicotine, a stimulant in tobacco, is a very addictive substance that can damage the circulatory system. However, the greatest health risk from smoking comes from other compounds in cigarette and cigar smoke that are linked to development of lung and other cancers. Nicotine is one of the most addictive </a:t>
            </a:r>
            <a:r>
              <a:rPr lang="en-US" dirty="0" smtClean="0"/>
              <a:t>substances </a:t>
            </a:r>
            <a:r>
              <a:rPr lang="en-US" dirty="0" smtClean="0"/>
              <a:t>in common use. </a:t>
            </a:r>
            <a:endParaRPr lang="en-US" dirty="0" smtClean="0">
              <a:latin typeface="Helvetica" charset="0"/>
              <a:cs typeface="Helvetica" charset="0"/>
            </a:endParaRPr>
          </a:p>
          <a:p>
            <a:endParaRPr lang="en-US" dirty="0" smtClean="0">
              <a:latin typeface="Helvetica" charset="0"/>
              <a:cs typeface="Helvetica" charset="0"/>
            </a:endParaRPr>
          </a:p>
          <a:p>
            <a:endParaRPr lang="en-US" dirty="0" smtClean="0">
              <a:latin typeface="Helvetica" charset="0"/>
              <a:cs typeface="Helvetica" charset="0"/>
            </a:endParaRPr>
          </a:p>
          <a:p>
            <a:r>
              <a:rPr lang="en-US" b="1" dirty="0" smtClean="0">
                <a:latin typeface="Helvetica" charset="0"/>
                <a:cs typeface="Helvetica" charset="0"/>
              </a:rPr>
              <a:t>Reference:</a:t>
            </a:r>
            <a:r>
              <a:rPr lang="en-US" b="1" baseline="0" dirty="0" smtClean="0">
                <a:latin typeface="Helvetica" charset="0"/>
                <a:cs typeface="Helvetica" charset="0"/>
              </a:rPr>
              <a:t> </a:t>
            </a:r>
            <a:endParaRPr lang="en-US" altLang="ja-JP" b="1" dirty="0" smtClean="0">
              <a:latin typeface="Helvetica" charset="0"/>
              <a:cs typeface="Helvetica" charset="0"/>
            </a:endParaRPr>
          </a:p>
          <a:p>
            <a:r>
              <a:rPr lang="en-US" dirty="0" smtClean="0">
                <a:latin typeface="Helvetica" charset="0"/>
                <a:cs typeface="Helvetica" charset="0"/>
              </a:rPr>
              <a:t>From the </a:t>
            </a:r>
            <a:r>
              <a:rPr lang="en-US" i="1" dirty="0" smtClean="0">
                <a:latin typeface="Helvetica" charset="0"/>
                <a:cs typeface="Helvetica" charset="0"/>
              </a:rPr>
              <a:t>Brain Chemistry Teacher’s Guide</a:t>
            </a:r>
            <a:r>
              <a:rPr lang="en-US" i="0" dirty="0" smtClean="0">
                <a:latin typeface="Helvetica" charset="0"/>
                <a:cs typeface="Helvetica" charset="0"/>
              </a:rPr>
              <a:t> activity,</a:t>
            </a:r>
            <a:r>
              <a:rPr lang="en-US" i="0" baseline="0" dirty="0" smtClean="0">
                <a:latin typeface="Helvetica" charset="0"/>
                <a:cs typeface="Helvetica" charset="0"/>
              </a:rPr>
              <a:t> </a:t>
            </a:r>
            <a:r>
              <a:rPr lang="en-US" altLang="ja-JP" dirty="0" smtClean="0">
                <a:latin typeface="Helvetica" charset="0"/>
                <a:cs typeface="Helvetica" charset="0"/>
              </a:rPr>
              <a:t>“Drugs, Risks and the Nervous System.”</a:t>
            </a:r>
            <a:r>
              <a:rPr lang="en-US" altLang="ja-JP" baseline="0" dirty="0" smtClean="0">
                <a:latin typeface="Helvetica" charset="0"/>
                <a:cs typeface="Helvetica" charset="0"/>
              </a:rPr>
              <a:t> </a:t>
            </a:r>
            <a:r>
              <a:rPr lang="en-US" i="1" dirty="0" smtClean="0">
                <a:latin typeface="Helvetica" charset="0"/>
              </a:rPr>
              <a:t>Brain Chemistry Teacher’s Guide </a:t>
            </a:r>
            <a:r>
              <a:rPr lang="en-US" dirty="0" smtClean="0">
                <a:latin typeface="Arial" charset="0"/>
              </a:rPr>
              <a:t>© Baylor College of Medicine (ISBN: 978-1-888997-45-3) was supported, in part, by funds from the National Institutes of Health, Science Education Partnership Award grant number R25RR13454, and the NIH Blueprint for Neuroscience Research Science Education Award, National Institute on Drug Abuse and NIH Office of the Director, grant number 5R25DA033006. </a:t>
            </a:r>
            <a:r>
              <a:rPr lang="en-US" baseline="0" dirty="0" smtClean="0">
                <a:latin typeface="Arial" charset="0"/>
              </a:rPr>
              <a:t> </a:t>
            </a:r>
          </a:p>
          <a:p>
            <a:endParaRPr lang="en-US" b="1" dirty="0" smtClean="0">
              <a:latin typeface="Arial" charset="0"/>
            </a:endParaRPr>
          </a:p>
          <a:p>
            <a:r>
              <a:rPr lang="en-US" b="1" dirty="0" smtClean="0">
                <a:latin typeface="Arial" charset="0"/>
              </a:rPr>
              <a:t>Image reference:</a:t>
            </a:r>
            <a:endParaRPr lang="en-US" b="1" dirty="0">
              <a:latin typeface="Arial" charset="0"/>
            </a:endParaRPr>
          </a:p>
          <a:p>
            <a:r>
              <a:rPr lang="en-US" dirty="0">
                <a:latin typeface="Arial" charset="0"/>
              </a:rPr>
              <a:t>MRI image courtesy of NIDA. http://</a:t>
            </a:r>
            <a:r>
              <a:rPr lang="en-US" dirty="0" err="1">
                <a:latin typeface="Arial" charset="0"/>
              </a:rPr>
              <a:t>www.drugabuse.gov</a:t>
            </a:r>
            <a:r>
              <a:rPr lang="en-US" dirty="0">
                <a:latin typeface="Arial" charset="0"/>
              </a:rPr>
              <a:t>/publications/science-addiction/drug-abuse-addiction</a:t>
            </a:r>
          </a:p>
          <a:p>
            <a:endParaRPr lang="en-US" dirty="0">
              <a:latin typeface="Arial" charset="0"/>
            </a:endParaRPr>
          </a:p>
        </p:txBody>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Univers Condensed" charset="0"/>
                <a:ea typeface="MS PGothic" charset="0"/>
                <a:cs typeface="MS PGothic" charset="0"/>
              </a:defRPr>
            </a:lvl1pPr>
            <a:lvl2pPr marL="742950" indent="-285750" eaLnBrk="0" hangingPunct="0">
              <a:defRPr sz="2800">
                <a:solidFill>
                  <a:schemeClr val="tx1"/>
                </a:solidFill>
                <a:latin typeface="Univers Condensed" charset="0"/>
                <a:ea typeface="MS PGothic" charset="0"/>
                <a:cs typeface="MS PGothic" charset="0"/>
              </a:defRPr>
            </a:lvl2pPr>
            <a:lvl3pPr marL="1143000" indent="-228600" eaLnBrk="0" hangingPunct="0">
              <a:defRPr sz="2800">
                <a:solidFill>
                  <a:schemeClr val="tx1"/>
                </a:solidFill>
                <a:latin typeface="Univers Condensed" charset="0"/>
                <a:ea typeface="MS PGothic" charset="0"/>
                <a:cs typeface="MS PGothic" charset="0"/>
              </a:defRPr>
            </a:lvl3pPr>
            <a:lvl4pPr marL="1600200" indent="-228600" eaLnBrk="0" hangingPunct="0">
              <a:defRPr sz="2800">
                <a:solidFill>
                  <a:schemeClr val="tx1"/>
                </a:solidFill>
                <a:latin typeface="Univers Condensed" charset="0"/>
                <a:ea typeface="MS PGothic" charset="0"/>
                <a:cs typeface="MS PGothic" charset="0"/>
              </a:defRPr>
            </a:lvl4pPr>
            <a:lvl5pPr marL="2057400" indent="-228600" eaLnBrk="0" hangingPunct="0">
              <a:defRPr sz="2800">
                <a:solidFill>
                  <a:schemeClr val="tx1"/>
                </a:solidFill>
                <a:latin typeface="Univers Condensed"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9pPr>
          </a:lstStyle>
          <a:p>
            <a:fld id="{4423ADB0-DCA1-9F4A-B11D-899B7CA85317}" type="slidenum">
              <a:rPr lang="en-US" sz="1200">
                <a:latin typeface="Times New Roman" charset="0"/>
              </a:rPr>
              <a:pPr/>
              <a:t>18</a:t>
            </a:fld>
            <a:endParaRPr lang="en-US" sz="1200">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Helvetica" charset="0"/>
                <a:cs typeface="Helvetica" charset="0"/>
              </a:rPr>
              <a:t>Student Activity: Healthy Plates</a:t>
            </a:r>
          </a:p>
          <a:p>
            <a:endParaRPr lang="en-US" dirty="0" smtClean="0">
              <a:latin typeface="Helvetica" charset="0"/>
              <a:cs typeface="Helvetica" charset="0"/>
            </a:endParaRPr>
          </a:p>
          <a:p>
            <a:r>
              <a:rPr lang="en-US" dirty="0" smtClean="0">
                <a:latin typeface="Helvetica" charset="0"/>
                <a:cs typeface="Helvetica" charset="0"/>
              </a:rPr>
              <a:t>1. List all the foods you have eaten in the past 24 hours, by meal (including snacks), on a separate sheet of paper.</a:t>
            </a:r>
          </a:p>
          <a:p>
            <a:endParaRPr lang="en-US" dirty="0" smtClean="0">
              <a:latin typeface="Helvetica" charset="0"/>
              <a:cs typeface="Helvetica" charset="0"/>
            </a:endParaRPr>
          </a:p>
          <a:p>
            <a:r>
              <a:rPr lang="en-US" dirty="0" smtClean="0">
                <a:latin typeface="Helvetica" charset="0"/>
                <a:cs typeface="Helvetica" charset="0"/>
              </a:rPr>
              <a:t>2. Compare the foods in each meal to the recommendations in the Healthy Eating Plate. Keep in mind that many foods combine items from two or more groups.</a:t>
            </a:r>
          </a:p>
          <a:p>
            <a:endParaRPr lang="en-US" dirty="0" smtClean="0">
              <a:latin typeface="Helvetica" charset="0"/>
              <a:cs typeface="Helvetica" charset="0"/>
            </a:endParaRPr>
          </a:p>
          <a:p>
            <a:r>
              <a:rPr lang="en-US" dirty="0" smtClean="0">
                <a:latin typeface="Helvetica" charset="0"/>
                <a:cs typeface="Helvetica" charset="0"/>
              </a:rPr>
              <a:t>3. On separate sheet of paper, make a chart with each food group shown in the diagram. List the foods you ate under the appropriate food groups.</a:t>
            </a:r>
          </a:p>
          <a:p>
            <a:endParaRPr lang="en-US" dirty="0" smtClean="0">
              <a:latin typeface="Helvetica" charset="0"/>
              <a:cs typeface="Helvetica" charset="0"/>
            </a:endParaRPr>
          </a:p>
          <a:p>
            <a:r>
              <a:rPr lang="en-US" dirty="0" smtClean="0">
                <a:latin typeface="Helvetica" charset="0"/>
                <a:cs typeface="Helvetica" charset="0"/>
              </a:rPr>
              <a:t>4. Write an explanation of how closely the amounts and kinds of food you ate matched the recommendations in the Healthy Eating Plate.</a:t>
            </a:r>
          </a:p>
          <a:p>
            <a:endParaRPr lang="en-US" b="1" dirty="0" smtClean="0">
              <a:latin typeface="Helvetica" charset="0"/>
              <a:cs typeface="Helvetica" charset="0"/>
            </a:endParaRPr>
          </a:p>
          <a:p>
            <a:r>
              <a:rPr lang="en-US" b="1" dirty="0" smtClean="0">
                <a:latin typeface="Helvetica" charset="0"/>
                <a:cs typeface="Helvetica" charset="0"/>
              </a:rPr>
              <a:t>Extensions</a:t>
            </a:r>
          </a:p>
          <a:p>
            <a:endParaRPr lang="en-US" dirty="0" smtClean="0">
              <a:latin typeface="Helvetica" charset="0"/>
              <a:cs typeface="Helvetica" charset="0"/>
            </a:endParaRPr>
          </a:p>
          <a:p>
            <a:r>
              <a:rPr lang="en-US" dirty="0" smtClean="0">
                <a:latin typeface="Helvetica" charset="0"/>
                <a:cs typeface="Helvetica" charset="0"/>
              </a:rPr>
              <a:t>Encourage students to create or find recipes that include many nutrients needed by the brain. Share these with the class OR have a “Brain Food Day,” during which students (or parents) bring different foods to share in class, or prepare one or more of the students’ recipes in class.</a:t>
            </a:r>
          </a:p>
          <a:p>
            <a:endParaRPr lang="en-US" dirty="0" smtClean="0">
              <a:latin typeface="Helvetica" charset="0"/>
              <a:cs typeface="Helvetica" charset="0"/>
            </a:endParaRPr>
          </a:p>
          <a:p>
            <a:r>
              <a:rPr lang="en-US" dirty="0" smtClean="0">
                <a:latin typeface="Helvetica" charset="0"/>
                <a:cs typeface="Helvetica" charset="0"/>
              </a:rPr>
              <a:t>Have students use an online Calorie counter or App to investigate the caloric, fat and nutrient content of common fast foods.</a:t>
            </a:r>
          </a:p>
          <a:p>
            <a:endParaRPr lang="en-US" dirty="0" smtClean="0">
              <a:latin typeface="Helvetica" charset="0"/>
              <a:cs typeface="Helvetica" charset="0"/>
            </a:endParaRPr>
          </a:p>
          <a:p>
            <a:endParaRPr lang="en-US" b="1" dirty="0" smtClean="0">
              <a:latin typeface="Helvetica" charset="0"/>
              <a:cs typeface="Helvetica" charset="0"/>
            </a:endParaRPr>
          </a:p>
          <a:p>
            <a:r>
              <a:rPr lang="en-US" b="1" dirty="0" smtClean="0">
                <a:latin typeface="Helvetica" charset="0"/>
                <a:cs typeface="Helvetica" charset="0"/>
              </a:rPr>
              <a:t>Reference: </a:t>
            </a:r>
            <a:endParaRPr lang="en-US" altLang="ja-JP" b="1" dirty="0">
              <a:latin typeface="Helvetica" charset="0"/>
              <a:cs typeface="Helvetica" charset="0"/>
            </a:endParaRPr>
          </a:p>
          <a:p>
            <a:r>
              <a:rPr lang="en-US" dirty="0" smtClean="0">
                <a:latin typeface="Helvetica" charset="0"/>
                <a:cs typeface="Helvetica" charset="0"/>
              </a:rPr>
              <a:t>From the </a:t>
            </a:r>
            <a:r>
              <a:rPr lang="en-US" i="1" dirty="0" smtClean="0">
                <a:latin typeface="Helvetica" charset="0"/>
                <a:cs typeface="Helvetica" charset="0"/>
              </a:rPr>
              <a:t>Brain Chemistry Teacher’s Guide</a:t>
            </a:r>
            <a:r>
              <a:rPr lang="en-US" i="0" dirty="0" smtClean="0">
                <a:latin typeface="Helvetica" charset="0"/>
                <a:cs typeface="Helvetica" charset="0"/>
              </a:rPr>
              <a:t> activity,</a:t>
            </a:r>
            <a:r>
              <a:rPr lang="en-US" i="0" baseline="0" dirty="0" smtClean="0">
                <a:latin typeface="Helvetica" charset="0"/>
                <a:cs typeface="Helvetica" charset="0"/>
              </a:rPr>
              <a:t> </a:t>
            </a:r>
            <a:r>
              <a:rPr lang="en-US" altLang="ja-JP" dirty="0" smtClean="0">
                <a:latin typeface="Helvetica" charset="0"/>
                <a:cs typeface="Helvetica" charset="0"/>
              </a:rPr>
              <a:t>“Food for the Brain.”</a:t>
            </a:r>
            <a:r>
              <a:rPr lang="en-US" altLang="ja-JP" baseline="0" dirty="0" smtClean="0">
                <a:latin typeface="Helvetica" charset="0"/>
                <a:cs typeface="Helvetica" charset="0"/>
              </a:rPr>
              <a:t> </a:t>
            </a:r>
            <a:r>
              <a:rPr lang="en-US" i="1" dirty="0" smtClean="0">
                <a:latin typeface="Helvetica" charset="0"/>
              </a:rPr>
              <a:t>Brain </a:t>
            </a:r>
            <a:r>
              <a:rPr lang="en-US" i="1" dirty="0">
                <a:latin typeface="Helvetica" charset="0"/>
              </a:rPr>
              <a:t>Chemistry Teacher’s Guide </a:t>
            </a:r>
            <a:r>
              <a:rPr lang="en-US" dirty="0">
                <a:latin typeface="Arial" charset="0"/>
              </a:rPr>
              <a:t>© Baylor College of Medicine (ISBN: 978-1-888997-45-3) was supported, in part, by funds from the National Institutes of Health, Science Education Partnership Award grant number R25RR13454, and the NIH Blueprint for Neuroscience Research Science Education Award, National Institute on Drug Abuse and NIH Office of the Director, grant number 5R25DA033006. </a:t>
            </a:r>
          </a:p>
          <a:p>
            <a:endParaRPr lang="en-US" b="1" dirty="0" smtClean="0">
              <a:latin typeface="Arial" charset="0"/>
            </a:endParaRPr>
          </a:p>
          <a:p>
            <a:r>
              <a:rPr lang="en-US" b="1" dirty="0" smtClean="0">
                <a:latin typeface="Arial" charset="0"/>
              </a:rPr>
              <a:t>Image reference: </a:t>
            </a:r>
            <a:endParaRPr lang="en-US" b="1" dirty="0">
              <a:latin typeface="Arial" charset="0"/>
            </a:endParaRPr>
          </a:p>
          <a:p>
            <a:r>
              <a:rPr lang="en-US" altLang="ja-JP" dirty="0">
                <a:latin typeface="Helvetica" charset="0"/>
                <a:cs typeface="Helvetica" charset="0"/>
              </a:rPr>
              <a:t>Health Eating Plate © 2011, Harvard University. For more information about The Healthy Eating Plate, please see The Nutrition Source, Department of Nutrition, Harvard School of Public Health. http://</a:t>
            </a:r>
            <a:r>
              <a:rPr lang="en-US" altLang="ja-JP" dirty="0" err="1">
                <a:latin typeface="Helvetica" charset="0"/>
                <a:cs typeface="Helvetica" charset="0"/>
              </a:rPr>
              <a:t>www.health.harvard.edu</a:t>
            </a:r>
            <a:r>
              <a:rPr lang="en-US" altLang="ja-JP" dirty="0">
                <a:latin typeface="Helvetica" charset="0"/>
                <a:cs typeface="Helvetica" charset="0"/>
              </a:rPr>
              <a:t>/plate/healthy-eating-plate </a:t>
            </a:r>
            <a:endParaRPr lang="en-US" dirty="0">
              <a:latin typeface="Arial" charset="0"/>
            </a:endParaRPr>
          </a:p>
          <a:p>
            <a:endParaRPr lang="en-US" dirty="0">
              <a:latin typeface="Arial" charset="0"/>
            </a:endParaRPr>
          </a:p>
          <a:p>
            <a:endParaRPr lang="en-US" dirty="0">
              <a:latin typeface="Arial" charset="0"/>
            </a:endParaRPr>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Univers Condensed" charset="0"/>
                <a:ea typeface="MS PGothic" charset="0"/>
                <a:cs typeface="MS PGothic" charset="0"/>
              </a:defRPr>
            </a:lvl1pPr>
            <a:lvl2pPr marL="742950" indent="-285750" eaLnBrk="0" hangingPunct="0">
              <a:defRPr sz="2800">
                <a:solidFill>
                  <a:schemeClr val="tx1"/>
                </a:solidFill>
                <a:latin typeface="Univers Condensed" charset="0"/>
                <a:ea typeface="MS PGothic" charset="0"/>
                <a:cs typeface="MS PGothic" charset="0"/>
              </a:defRPr>
            </a:lvl2pPr>
            <a:lvl3pPr marL="1143000" indent="-228600" eaLnBrk="0" hangingPunct="0">
              <a:defRPr sz="2800">
                <a:solidFill>
                  <a:schemeClr val="tx1"/>
                </a:solidFill>
                <a:latin typeface="Univers Condensed" charset="0"/>
                <a:ea typeface="MS PGothic" charset="0"/>
                <a:cs typeface="MS PGothic" charset="0"/>
              </a:defRPr>
            </a:lvl3pPr>
            <a:lvl4pPr marL="1600200" indent="-228600" eaLnBrk="0" hangingPunct="0">
              <a:defRPr sz="2800">
                <a:solidFill>
                  <a:schemeClr val="tx1"/>
                </a:solidFill>
                <a:latin typeface="Univers Condensed" charset="0"/>
                <a:ea typeface="MS PGothic" charset="0"/>
                <a:cs typeface="MS PGothic" charset="0"/>
              </a:defRPr>
            </a:lvl4pPr>
            <a:lvl5pPr marL="2057400" indent="-228600" eaLnBrk="0" hangingPunct="0">
              <a:defRPr sz="2800">
                <a:solidFill>
                  <a:schemeClr val="tx1"/>
                </a:solidFill>
                <a:latin typeface="Univers Condensed"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9pPr>
          </a:lstStyle>
          <a:p>
            <a:fld id="{BD8BFDD5-C01F-2241-93DB-6F852609A6C4}" type="slidenum">
              <a:rPr lang="en-US" sz="1200">
                <a:latin typeface="Times New Roman" charset="0"/>
              </a:rPr>
              <a:pPr/>
              <a:t>19</a:t>
            </a:fld>
            <a:endParaRPr lang="en-US" sz="120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p:cNvSpPr>
          <p:nvPr>
            <p:ph type="sldImg"/>
          </p:nvPr>
        </p:nvSpPr>
        <p:spPr>
          <a:ln/>
        </p:spPr>
      </p:sp>
      <p:sp>
        <p:nvSpPr>
          <p:cNvPr id="81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brain of the average adult weighs about three pounds and fills over half the skull. Even though it is soft (like pudding), the brain can be divided into several regions, each with very specific functions.</a:t>
            </a:r>
          </a:p>
          <a:p>
            <a:endParaRPr lang="en-US" dirty="0" smtClean="0"/>
          </a:p>
          <a:p>
            <a:r>
              <a:rPr lang="en-US" dirty="0" smtClean="0"/>
              <a:t>The cerebrum, about 85% of the brain’s mass, sits above the brainstem and cerebellum. The surface of the cerebrum, known as the cerebral cortex, has bumps (gyri) and grooves (sulci). The cerebrum enables one to think, learn, reason, remember, feel sensations and emotions, and move muscles purposefully. It is comprised of two hemispheres (or halves), separated by a deep fissure.</a:t>
            </a:r>
          </a:p>
          <a:p>
            <a:endParaRPr lang="en-US" dirty="0" smtClean="0"/>
          </a:p>
          <a:p>
            <a:r>
              <a:rPr lang="en-US" dirty="0" smtClean="0"/>
              <a:t>The hemispheres are connected by a large bundle of nerve fibers known as the corpus callosum. They communicate with each other constantly. Even though the hemispheres may look the same, they are somewhat specialized for certain functions. For example, in most people, the ability to form words is a function that seems to be located within the left hemisphere, while the right hemisphere is better at processing spatial information. Different parts of each hemisphere handle specific functions, including hearing, vision, speech, memory, decision making and long-term planning.</a:t>
            </a:r>
          </a:p>
          <a:p>
            <a:endParaRPr lang="en-US" dirty="0" smtClean="0"/>
          </a:p>
          <a:p>
            <a:r>
              <a:rPr lang="en-US" dirty="0" smtClean="0"/>
              <a:t>The cerebellum sits at the back of the brainstem and is about the size of a tennis ball. It helps us maintain balance and posture, and coordinates our movements. The cerebellum also plays an important role in our ability to learn and remember new motor skills, such as riding a bike.</a:t>
            </a:r>
          </a:p>
          <a:p>
            <a:endParaRPr lang="en-US" dirty="0" smtClean="0"/>
          </a:p>
          <a:p>
            <a:r>
              <a:rPr lang="en-US" dirty="0" smtClean="0"/>
              <a:t>The limbic system is comprised of a number of interconnected brain regions, including areas within and under the cerebral hemispheres. It is involved in many emotions and motivations, especially those related to survival, such as anger, fear, and even the fight-or-flight response. The limbic system also plays an important role in feelings of pleasure, such as those experienced from eating and sex.</a:t>
            </a:r>
          </a:p>
          <a:p>
            <a:endParaRPr lang="en-US" dirty="0" smtClean="0"/>
          </a:p>
          <a:p>
            <a:r>
              <a:rPr lang="en-US" dirty="0" smtClean="0"/>
              <a:t>The brainstem connects directly with the spinal cord and is responsible for automatic functions of the body, including heartbeat, digestion, breathing, swallowing, coughing and sneezing. Automatic functions are present at birth and happen without thinking about them.</a:t>
            </a:r>
          </a:p>
          <a:p>
            <a:endParaRPr lang="en-US" dirty="0" smtClean="0"/>
          </a:p>
          <a:p>
            <a:r>
              <a:rPr lang="en-US" dirty="0" smtClean="0"/>
              <a:t>The brain’s main communication channel to the rest of the body is the spinal cord. Nerves branch out from the spinal cord and send and receive information.</a:t>
            </a:r>
          </a:p>
          <a:p>
            <a:endParaRPr lang="en-US" dirty="0" smtClean="0"/>
          </a:p>
          <a:p>
            <a:r>
              <a:rPr lang="en-US" dirty="0" smtClean="0"/>
              <a:t>Functions and abilities develop as the brain grows and matures. The human brain generally reaches close to 80% of its adult weight by the age of two or three, yet it continues to develop throughout adolescence and early adulthood. The region of the cerebral cortex responsible for judgment, organization and reasoning appears to be one of the last brain areas to reach maturity.</a:t>
            </a:r>
          </a:p>
          <a:p>
            <a:endParaRPr lang="en-US" dirty="0" smtClean="0">
              <a:latin typeface="Helvetica" charset="0"/>
              <a:cs typeface="Helvetica" charset="0"/>
            </a:endParaRPr>
          </a:p>
          <a:p>
            <a:endParaRPr lang="en-US" b="1" dirty="0" smtClean="0">
              <a:latin typeface="Helvetica" charset="0"/>
              <a:cs typeface="Helvetica" charset="0"/>
            </a:endParaRPr>
          </a:p>
          <a:p>
            <a:r>
              <a:rPr lang="en-US" b="1" dirty="0" smtClean="0">
                <a:latin typeface="Helvetica" charset="0"/>
                <a:cs typeface="Helvetica" charset="0"/>
              </a:rPr>
              <a:t>Reference:</a:t>
            </a:r>
            <a:r>
              <a:rPr lang="en-US" b="1" baseline="0" dirty="0" smtClean="0">
                <a:latin typeface="Helvetica" charset="0"/>
                <a:cs typeface="Helvetica" charset="0"/>
              </a:rPr>
              <a:t> </a:t>
            </a:r>
            <a:endParaRPr lang="en-US" altLang="ja-JP" b="1" dirty="0" smtClean="0">
              <a:latin typeface="Helvetica" charset="0"/>
              <a:cs typeface="Helvetica" charset="0"/>
            </a:endParaRPr>
          </a:p>
          <a:p>
            <a:r>
              <a:rPr lang="en-US" dirty="0" smtClean="0">
                <a:latin typeface="Helvetica" charset="0"/>
                <a:cs typeface="Helvetica" charset="0"/>
              </a:rPr>
              <a:t>From the </a:t>
            </a:r>
            <a:r>
              <a:rPr lang="en-US" i="1" dirty="0" smtClean="0">
                <a:latin typeface="Helvetica" charset="0"/>
                <a:cs typeface="Helvetica" charset="0"/>
              </a:rPr>
              <a:t>Brain Chemistry Teacher’s Guide</a:t>
            </a:r>
            <a:r>
              <a:rPr lang="en-US" i="0" dirty="0" smtClean="0">
                <a:latin typeface="Helvetica" charset="0"/>
                <a:cs typeface="Helvetica" charset="0"/>
              </a:rPr>
              <a:t> activity,</a:t>
            </a:r>
            <a:r>
              <a:rPr lang="en-US" i="0" baseline="0" dirty="0" smtClean="0">
                <a:latin typeface="Helvetica" charset="0"/>
                <a:cs typeface="Helvetica" charset="0"/>
              </a:rPr>
              <a:t> </a:t>
            </a:r>
            <a:r>
              <a:rPr lang="en-US" altLang="ja-JP" dirty="0" smtClean="0">
                <a:latin typeface="Helvetica" charset="0"/>
                <a:cs typeface="Helvetica" charset="0"/>
              </a:rPr>
              <a:t>“The Brain.”</a:t>
            </a:r>
            <a:r>
              <a:rPr lang="en-US" altLang="ja-JP" baseline="0" dirty="0" smtClean="0">
                <a:latin typeface="Helvetica" charset="0"/>
                <a:cs typeface="Helvetica" charset="0"/>
              </a:rPr>
              <a:t> </a:t>
            </a:r>
            <a:r>
              <a:rPr lang="en-US" i="1" dirty="0" smtClean="0">
                <a:latin typeface="Helvetica" charset="0"/>
              </a:rPr>
              <a:t>Brain Chemistry Teacher’s Guide </a:t>
            </a:r>
            <a:r>
              <a:rPr lang="en-US" dirty="0" smtClean="0">
                <a:latin typeface="Arial" charset="0"/>
              </a:rPr>
              <a:t>© Baylor College of Medicine (ISBN: 978-1-888997-45-3) was supported, in part, by funds from the National Institutes of Health, Science Education Partnership Award grant number R25RR13454, and the NIH Blueprint for Neuroscience Research Science Education Award, National Institute on Drug Abuse and NIH Office of the Director, grant number 5R25DA033006. </a:t>
            </a:r>
            <a:r>
              <a:rPr lang="en-US" baseline="0" dirty="0" smtClean="0">
                <a:latin typeface="Arial" charset="0"/>
              </a:rPr>
              <a:t> </a:t>
            </a:r>
          </a:p>
          <a:p>
            <a:endParaRPr lang="en-US" b="1" dirty="0" smtClean="0">
              <a:latin typeface="Arial" charset="0"/>
            </a:endParaRPr>
          </a:p>
          <a:p>
            <a:r>
              <a:rPr lang="en-US" b="1" dirty="0" smtClean="0">
                <a:latin typeface="Arial" charset="0"/>
              </a:rPr>
              <a:t>Image reference:</a:t>
            </a:r>
            <a:endParaRPr lang="en-US" b="1" dirty="0">
              <a:latin typeface="Arial" charset="0"/>
            </a:endParaRPr>
          </a:p>
          <a:p>
            <a:r>
              <a:rPr lang="en-US" dirty="0">
                <a:latin typeface="Arial" charset="0"/>
              </a:rPr>
              <a:t>Illustrations © Williams &amp; Wilkins. All rights reserved. </a:t>
            </a:r>
          </a:p>
        </p:txBody>
      </p:sp>
      <p:sp>
        <p:nvSpPr>
          <p:cNvPr id="81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Univers Condensed" charset="0"/>
                <a:ea typeface="MS PGothic" charset="0"/>
                <a:cs typeface="MS PGothic" charset="0"/>
              </a:defRPr>
            </a:lvl1pPr>
            <a:lvl2pPr marL="742950" indent="-285750" eaLnBrk="0" hangingPunct="0">
              <a:defRPr sz="2800">
                <a:solidFill>
                  <a:schemeClr val="tx1"/>
                </a:solidFill>
                <a:latin typeface="Univers Condensed" charset="0"/>
                <a:ea typeface="MS PGothic" charset="0"/>
                <a:cs typeface="MS PGothic" charset="0"/>
              </a:defRPr>
            </a:lvl2pPr>
            <a:lvl3pPr marL="1143000" indent="-228600" eaLnBrk="0" hangingPunct="0">
              <a:defRPr sz="2800">
                <a:solidFill>
                  <a:schemeClr val="tx1"/>
                </a:solidFill>
                <a:latin typeface="Univers Condensed" charset="0"/>
                <a:ea typeface="MS PGothic" charset="0"/>
                <a:cs typeface="MS PGothic" charset="0"/>
              </a:defRPr>
            </a:lvl3pPr>
            <a:lvl4pPr marL="1600200" indent="-228600" eaLnBrk="0" hangingPunct="0">
              <a:defRPr sz="2800">
                <a:solidFill>
                  <a:schemeClr val="tx1"/>
                </a:solidFill>
                <a:latin typeface="Univers Condensed" charset="0"/>
                <a:ea typeface="MS PGothic" charset="0"/>
                <a:cs typeface="MS PGothic" charset="0"/>
              </a:defRPr>
            </a:lvl4pPr>
            <a:lvl5pPr marL="2057400" indent="-228600" eaLnBrk="0" hangingPunct="0">
              <a:defRPr sz="2800">
                <a:solidFill>
                  <a:schemeClr val="tx1"/>
                </a:solidFill>
                <a:latin typeface="Univers Condensed"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9pPr>
          </a:lstStyle>
          <a:p>
            <a:fld id="{A76190D1-E924-254A-9926-5B3DB558DCAA}" type="slidenum">
              <a:rPr lang="en-US" sz="1200">
                <a:latin typeface="Times New Roman" charset="0"/>
              </a:rPr>
              <a:pPr/>
              <a:t>2</a:t>
            </a:fld>
            <a:endParaRPr lang="en-US" sz="1200">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0" dirty="0" smtClean="0">
                <a:latin typeface="Helvetica" charset="0"/>
              </a:rPr>
              <a:t>The brain needs many different kinds of nutrients. Glucose, a kind of sugar, is the main source of energy for the brain. While all carbohydrates can serve as sources of glucose, some are better than others. Breads, pastas, cereals and other foods made with whole grains provide the brain with steady supplies of glucose. Foods that contain white sugar or corn syrup, white rice, white flour (found in white bread and most cakes, crackers and cookies) and other refined carbohydrates also supply energy. However, they cause glucose levels in the bloodstream to rise rapidly and then crash. </a:t>
            </a:r>
          </a:p>
          <a:p>
            <a:endParaRPr lang="en-US" i="0" dirty="0" smtClean="0">
              <a:latin typeface="Helvetica" charset="0"/>
            </a:endParaRPr>
          </a:p>
          <a:p>
            <a:r>
              <a:rPr lang="en-US" i="0" dirty="0" smtClean="0">
                <a:latin typeface="Helvetica" charset="0"/>
              </a:rPr>
              <a:t>Proteins from food provide the amino acids used to make neurotransmitter molecules. Meat, fish, poultry, dairy products, eggs and beans (including soy beans) are good sources of proteins. The cell membranes of neurons are made of fats. The healthiest fats are liquid at room temperature. Olive, flaxseed and canola oils are examples of healthy fats. In addition, oils from </a:t>
            </a:r>
            <a:r>
              <a:rPr lang="en-US" i="0" dirty="0" err="1" smtClean="0">
                <a:latin typeface="Helvetica" charset="0"/>
              </a:rPr>
              <a:t>coldwater</a:t>
            </a:r>
            <a:r>
              <a:rPr lang="en-US" i="0" dirty="0" smtClean="0">
                <a:latin typeface="Helvetica" charset="0"/>
              </a:rPr>
              <a:t> fish, such as mackerel, salmon and trout are good sources of a kind of fat needed to build cell membranes in the brain. </a:t>
            </a:r>
          </a:p>
          <a:p>
            <a:endParaRPr lang="en-US" i="0" dirty="0" smtClean="0">
              <a:latin typeface="Helvetica" charset="0"/>
            </a:endParaRPr>
          </a:p>
          <a:p>
            <a:r>
              <a:rPr lang="en-US" i="0" dirty="0" smtClean="0">
                <a:latin typeface="Helvetica" charset="0"/>
              </a:rPr>
              <a:t>Minerals such as calcium, sodium and potassium are vital for the generation and conduction of electrical impulses in neurons and are involved in the release of neurotransmitters from axon terminals. Vitamins are essential molecules needed in small amounts by cells throughout the body, including neurons. For example, choline, a vitamin found in egg yolks and leafy green vegetables, is the basis for the chemical messenger, acetylcholine, that transmits signals to muscles.</a:t>
            </a:r>
          </a:p>
          <a:p>
            <a:endParaRPr lang="en-US" i="0" dirty="0" smtClean="0">
              <a:latin typeface="Helvetica" charset="0"/>
            </a:endParaRPr>
          </a:p>
          <a:p>
            <a:r>
              <a:rPr lang="en-US" i="0" dirty="0" smtClean="0">
                <a:latin typeface="Helvetica" charset="0"/>
              </a:rPr>
              <a:t>The diets of many adolescents are high in sugars and unhealthy fats. In addition, the “supersized portions” of snack and fast foods eaten by many students supply too many calories. Calories measure the amount of energy provided by food. They can be obtained from the breakdown of many different kinds of molecules, particularly fats, carbohydrates and proteins. The body needs a certain amount of calories each day as fuel.</a:t>
            </a:r>
          </a:p>
          <a:p>
            <a:endParaRPr lang="en-US" i="0" dirty="0" smtClean="0">
              <a:latin typeface="Helvetica" charset="0"/>
            </a:endParaRPr>
          </a:p>
          <a:p>
            <a:r>
              <a:rPr lang="en-US" i="0" dirty="0" smtClean="0">
                <a:latin typeface="Helvetica" charset="0"/>
              </a:rPr>
              <a:t>Excess calories are stored as body fat. Unfortunately, even though many American children consume several times the amount of calories they actually need, they are not supplying their bodies with nutrients needed for optimum growth and development.</a:t>
            </a:r>
          </a:p>
          <a:p>
            <a:endParaRPr lang="en-US" i="0" dirty="0" smtClean="0">
              <a:latin typeface="Helvetica" charset="0"/>
            </a:endParaRPr>
          </a:p>
          <a:p>
            <a:endParaRPr lang="en-US" b="1" i="0" dirty="0" smtClean="0">
              <a:latin typeface="Helvetica" charset="0"/>
            </a:endParaRPr>
          </a:p>
          <a:p>
            <a:r>
              <a:rPr lang="en-US" b="1" i="0" dirty="0" smtClean="0">
                <a:latin typeface="Helvetica" charset="0"/>
              </a:rPr>
              <a:t>Reference: </a:t>
            </a:r>
          </a:p>
          <a:p>
            <a:r>
              <a:rPr lang="en-US" dirty="0" smtClean="0">
                <a:latin typeface="Helvetica" charset="0"/>
                <a:cs typeface="Helvetica" charset="0"/>
              </a:rPr>
              <a:t>From the </a:t>
            </a:r>
            <a:r>
              <a:rPr lang="en-US" i="1" dirty="0" smtClean="0">
                <a:latin typeface="Helvetica" charset="0"/>
                <a:cs typeface="Helvetica" charset="0"/>
              </a:rPr>
              <a:t>Brain Chemistry Teacher’s Guide</a:t>
            </a:r>
            <a:r>
              <a:rPr lang="en-US" i="0" dirty="0" smtClean="0">
                <a:latin typeface="Helvetica" charset="0"/>
                <a:cs typeface="Helvetica" charset="0"/>
              </a:rPr>
              <a:t> activity,</a:t>
            </a:r>
            <a:r>
              <a:rPr lang="en-US" i="0" baseline="0" dirty="0" smtClean="0">
                <a:latin typeface="Helvetica" charset="0"/>
                <a:cs typeface="Helvetica" charset="0"/>
              </a:rPr>
              <a:t> </a:t>
            </a:r>
            <a:r>
              <a:rPr lang="en-US" altLang="ja-JP" dirty="0" smtClean="0">
                <a:latin typeface="Helvetica" charset="0"/>
                <a:cs typeface="Helvetica" charset="0"/>
              </a:rPr>
              <a:t>“Food for the Brain.”</a:t>
            </a:r>
            <a:r>
              <a:rPr lang="en-US" altLang="ja-JP" baseline="0" dirty="0" smtClean="0">
                <a:latin typeface="Helvetica" charset="0"/>
                <a:cs typeface="Helvetica" charset="0"/>
              </a:rPr>
              <a:t> </a:t>
            </a:r>
            <a:r>
              <a:rPr lang="en-US" i="1" dirty="0" smtClean="0">
                <a:latin typeface="Helvetica" charset="0"/>
              </a:rPr>
              <a:t>Brain </a:t>
            </a:r>
            <a:r>
              <a:rPr lang="en-US" i="1" dirty="0">
                <a:latin typeface="Helvetica" charset="0"/>
              </a:rPr>
              <a:t>Chemistry Teacher’s Guide </a:t>
            </a:r>
            <a:r>
              <a:rPr lang="en-US" dirty="0">
                <a:latin typeface="Arial" charset="0"/>
              </a:rPr>
              <a:t>© Baylor College of Medicine (ISBN: 978-1-888997-45-3) was supported, in part, by funds from the National Institutes of Health, Science Education Partnership Award grant number R25RR13454, and the NIH Blueprint for Neuroscience Research Science Education Award, National Institute on Drug Abuse and NIH Office of the Director, grant number 5R25DA033006. </a:t>
            </a:r>
            <a:endParaRPr lang="en-US" dirty="0" smtClean="0">
              <a:latin typeface="Arial" charset="0"/>
            </a:endParaRPr>
          </a:p>
          <a:p>
            <a:endParaRPr lang="en-US" dirty="0" smtClean="0">
              <a:latin typeface="Arial" charset="0"/>
            </a:endParaRPr>
          </a:p>
          <a:p>
            <a:r>
              <a:rPr lang="en-US" b="1" dirty="0" smtClean="0">
                <a:latin typeface="Arial" charset="0"/>
              </a:rPr>
              <a:t>Image reference:</a:t>
            </a:r>
          </a:p>
          <a:p>
            <a:r>
              <a:rPr lang="en-US" dirty="0" smtClean="0">
                <a:latin typeface="Arial" charset="0"/>
              </a:rPr>
              <a:t>Illustration</a:t>
            </a:r>
            <a:r>
              <a:rPr lang="en-US" baseline="0" dirty="0" smtClean="0">
                <a:latin typeface="Arial" charset="0"/>
              </a:rPr>
              <a:t> © Baylor College of Medicine\M.S. Young.</a:t>
            </a:r>
            <a:endParaRPr lang="en-US" dirty="0" smtClean="0">
              <a:latin typeface="Arial" charset="0"/>
            </a:endParaRPr>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Univers Condensed" charset="0"/>
                <a:ea typeface="MS PGothic" charset="0"/>
                <a:cs typeface="MS PGothic" charset="0"/>
              </a:defRPr>
            </a:lvl1pPr>
            <a:lvl2pPr marL="742950" indent="-285750" eaLnBrk="0" hangingPunct="0">
              <a:defRPr sz="2800">
                <a:solidFill>
                  <a:schemeClr val="tx1"/>
                </a:solidFill>
                <a:latin typeface="Univers Condensed" charset="0"/>
                <a:ea typeface="MS PGothic" charset="0"/>
                <a:cs typeface="MS PGothic" charset="0"/>
              </a:defRPr>
            </a:lvl2pPr>
            <a:lvl3pPr marL="1143000" indent="-228600" eaLnBrk="0" hangingPunct="0">
              <a:defRPr sz="2800">
                <a:solidFill>
                  <a:schemeClr val="tx1"/>
                </a:solidFill>
                <a:latin typeface="Univers Condensed" charset="0"/>
                <a:ea typeface="MS PGothic" charset="0"/>
                <a:cs typeface="MS PGothic" charset="0"/>
              </a:defRPr>
            </a:lvl3pPr>
            <a:lvl4pPr marL="1600200" indent="-228600" eaLnBrk="0" hangingPunct="0">
              <a:defRPr sz="2800">
                <a:solidFill>
                  <a:schemeClr val="tx1"/>
                </a:solidFill>
                <a:latin typeface="Univers Condensed" charset="0"/>
                <a:ea typeface="MS PGothic" charset="0"/>
                <a:cs typeface="MS PGothic" charset="0"/>
              </a:defRPr>
            </a:lvl4pPr>
            <a:lvl5pPr marL="2057400" indent="-228600" eaLnBrk="0" hangingPunct="0">
              <a:defRPr sz="2800">
                <a:solidFill>
                  <a:schemeClr val="tx1"/>
                </a:solidFill>
                <a:latin typeface="Univers Condensed"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9pPr>
          </a:lstStyle>
          <a:p>
            <a:fld id="{7FFBA526-13C2-8D48-BBC3-614E08D8805A}" type="slidenum">
              <a:rPr lang="en-US" sz="1200">
                <a:latin typeface="Times New Roman" charset="0"/>
              </a:rPr>
              <a:pPr/>
              <a:t>20</a:t>
            </a:fld>
            <a:endParaRPr lang="en-US" sz="120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a:ln/>
        </p:spPr>
      </p:sp>
      <p:sp>
        <p:nvSpPr>
          <p:cNvPr id="102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 this MRI of a normal brain, the cerebrum, cerebellum, brain stem, and other regions of the brain are clearly visible. </a:t>
            </a:r>
            <a:endParaRPr lang="en-US" dirty="0" smtClean="0">
              <a:latin typeface="Helvetica" charset="0"/>
              <a:cs typeface="Helvetica" charset="0"/>
            </a:endParaRPr>
          </a:p>
          <a:p>
            <a:endParaRPr lang="en-US" dirty="0" smtClean="0">
              <a:latin typeface="Helvetica" charset="0"/>
              <a:cs typeface="Helvetica" charset="0"/>
            </a:endParaRPr>
          </a:p>
          <a:p>
            <a:endParaRPr lang="en-US" b="1" dirty="0" smtClean="0">
              <a:latin typeface="Helvetica" charset="0"/>
              <a:cs typeface="Helvetica" charset="0"/>
            </a:endParaRPr>
          </a:p>
          <a:p>
            <a:r>
              <a:rPr lang="en-US" b="1" dirty="0" smtClean="0">
                <a:latin typeface="Helvetica" charset="0"/>
                <a:cs typeface="Helvetica" charset="0"/>
              </a:rPr>
              <a:t>Reference:</a:t>
            </a:r>
            <a:r>
              <a:rPr lang="en-US" b="1" baseline="0" dirty="0" smtClean="0">
                <a:latin typeface="Helvetica" charset="0"/>
                <a:cs typeface="Helvetica" charset="0"/>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Helvetica" charset="0"/>
                <a:cs typeface="Helvetica" charset="0"/>
              </a:rPr>
              <a:t>From the </a:t>
            </a:r>
            <a:r>
              <a:rPr lang="en-US" i="1" dirty="0" smtClean="0">
                <a:latin typeface="Helvetica" charset="0"/>
                <a:cs typeface="Helvetica" charset="0"/>
              </a:rPr>
              <a:t>Brain Chemistry Teacher’s Guide</a:t>
            </a:r>
            <a:r>
              <a:rPr lang="en-US" i="0" dirty="0" smtClean="0">
                <a:latin typeface="Helvetica" charset="0"/>
                <a:cs typeface="Helvetica" charset="0"/>
              </a:rPr>
              <a:t> activity,</a:t>
            </a:r>
            <a:r>
              <a:rPr lang="en-US" i="0" baseline="0" dirty="0" smtClean="0">
                <a:latin typeface="Helvetica" charset="0"/>
                <a:cs typeface="Helvetica" charset="0"/>
              </a:rPr>
              <a:t> </a:t>
            </a:r>
            <a:r>
              <a:rPr lang="en-US" altLang="ja-JP" dirty="0" smtClean="0">
                <a:latin typeface="Helvetica" charset="0"/>
                <a:cs typeface="Helvetica" charset="0"/>
              </a:rPr>
              <a:t>“The Brain.”</a:t>
            </a:r>
            <a:r>
              <a:rPr lang="en-US" altLang="ja-JP" baseline="0" dirty="0" smtClean="0">
                <a:latin typeface="Helvetica" charset="0"/>
                <a:cs typeface="Helvetica" charset="0"/>
              </a:rPr>
              <a:t> </a:t>
            </a:r>
            <a:r>
              <a:rPr lang="en-US" i="1" dirty="0" smtClean="0">
                <a:latin typeface="Helvetica" charset="0"/>
              </a:rPr>
              <a:t>Brain Chemistry Teacher’s Guide </a:t>
            </a:r>
            <a:r>
              <a:rPr lang="en-US" dirty="0" smtClean="0">
                <a:latin typeface="Arial" charset="0"/>
              </a:rPr>
              <a:t>© Baylor College of Medicine (ISBN: 978-1-888997-45-3) was supported, in part, by funds from the National Institutes of Health, Science Education Partnership Award grant number R25RR13454, and the NIH Blueprint for Neuroscience Research Science Education Award, National Institute on Drug Abuse and NIH Office of the Director, grant number 5R25DA033006. </a:t>
            </a:r>
            <a:r>
              <a:rPr lang="en-US" baseline="0" dirty="0" smtClean="0">
                <a:latin typeface="Arial" charset="0"/>
              </a:rPr>
              <a:t> </a:t>
            </a:r>
          </a:p>
          <a:p>
            <a:endParaRPr lang="en-US" baseline="0" dirty="0" smtClean="0">
              <a:latin typeface="Arial" charset="0"/>
            </a:endParaRPr>
          </a:p>
          <a:p>
            <a:r>
              <a:rPr lang="en-US" b="1" baseline="0" dirty="0" smtClean="0">
                <a:latin typeface="Arial" charset="0"/>
              </a:rPr>
              <a:t>Image reference:</a:t>
            </a:r>
          </a:p>
          <a:p>
            <a:r>
              <a:rPr lang="en-US" baseline="0" dirty="0" smtClean="0">
                <a:latin typeface="Arial" charset="0"/>
              </a:rPr>
              <a:t>MRI © Mikhail Basov.</a:t>
            </a:r>
            <a:endParaRPr lang="en-US" dirty="0">
              <a:latin typeface="Arial" charset="0"/>
            </a:endParaRPr>
          </a:p>
        </p:txBody>
      </p:sp>
      <p:sp>
        <p:nvSpPr>
          <p:cNvPr id="102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Univers Condensed" charset="0"/>
                <a:ea typeface="MS PGothic" charset="0"/>
                <a:cs typeface="MS PGothic" charset="0"/>
              </a:defRPr>
            </a:lvl1pPr>
            <a:lvl2pPr marL="742950" indent="-285750" eaLnBrk="0" hangingPunct="0">
              <a:defRPr sz="2800">
                <a:solidFill>
                  <a:schemeClr val="tx1"/>
                </a:solidFill>
                <a:latin typeface="Univers Condensed" charset="0"/>
                <a:ea typeface="MS PGothic" charset="0"/>
                <a:cs typeface="MS PGothic" charset="0"/>
              </a:defRPr>
            </a:lvl2pPr>
            <a:lvl3pPr marL="1143000" indent="-228600" eaLnBrk="0" hangingPunct="0">
              <a:defRPr sz="2800">
                <a:solidFill>
                  <a:schemeClr val="tx1"/>
                </a:solidFill>
                <a:latin typeface="Univers Condensed" charset="0"/>
                <a:ea typeface="MS PGothic" charset="0"/>
                <a:cs typeface="MS PGothic" charset="0"/>
              </a:defRPr>
            </a:lvl3pPr>
            <a:lvl4pPr marL="1600200" indent="-228600" eaLnBrk="0" hangingPunct="0">
              <a:defRPr sz="2800">
                <a:solidFill>
                  <a:schemeClr val="tx1"/>
                </a:solidFill>
                <a:latin typeface="Univers Condensed" charset="0"/>
                <a:ea typeface="MS PGothic" charset="0"/>
                <a:cs typeface="MS PGothic" charset="0"/>
              </a:defRPr>
            </a:lvl4pPr>
            <a:lvl5pPr marL="2057400" indent="-228600" eaLnBrk="0" hangingPunct="0">
              <a:defRPr sz="2800">
                <a:solidFill>
                  <a:schemeClr val="tx1"/>
                </a:solidFill>
                <a:latin typeface="Univers Condensed"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9pPr>
          </a:lstStyle>
          <a:p>
            <a:fld id="{FAB2176F-2246-8249-A5CF-2E170E292838}" type="slidenum">
              <a:rPr lang="en-US" sz="1200">
                <a:latin typeface="Times New Roman" charset="0"/>
              </a:rPr>
              <a:pPr/>
              <a:t>3</a:t>
            </a:fld>
            <a:endParaRPr lang="en-US" sz="120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a:ln/>
        </p:spPr>
      </p:sp>
      <p:sp>
        <p:nvSpPr>
          <p:cNvPr id="122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brain is the command center of the central nervous system; it controls virtually all functions of the body. The brain’s main communication channel to the rest of the body is the spinal cord. Nerves branch out from the spinal cord and send and receive information. All other nerves in the body form the peripheral nervous system. </a:t>
            </a:r>
          </a:p>
          <a:p>
            <a:endParaRPr lang="en-US" dirty="0" smtClean="0">
              <a:latin typeface="Helvetica" charset="0"/>
              <a:cs typeface="Helvetica" charset="0"/>
            </a:endParaRPr>
          </a:p>
          <a:p>
            <a:endParaRPr lang="en-US" b="1" dirty="0" smtClean="0">
              <a:latin typeface="Helvetica" charset="0"/>
              <a:cs typeface="Helvetica" charset="0"/>
            </a:endParaRPr>
          </a:p>
          <a:p>
            <a:r>
              <a:rPr lang="en-US" b="1" dirty="0" smtClean="0">
                <a:latin typeface="Helvetica" charset="0"/>
                <a:cs typeface="Helvetica" charset="0"/>
              </a:rPr>
              <a:t>Reference:</a:t>
            </a:r>
            <a:r>
              <a:rPr lang="en-US" b="1" baseline="0" dirty="0" smtClean="0">
                <a:latin typeface="Helvetica" charset="0"/>
                <a:cs typeface="Helvetica" charset="0"/>
              </a:rPr>
              <a:t> </a:t>
            </a:r>
            <a:endParaRPr lang="en-US" altLang="ja-JP" b="1" dirty="0" smtClean="0">
              <a:latin typeface="Helvetica" charset="0"/>
              <a:cs typeface="Helvetica" charset="0"/>
            </a:endParaRPr>
          </a:p>
          <a:p>
            <a:r>
              <a:rPr lang="en-US" dirty="0" smtClean="0">
                <a:latin typeface="Helvetica" charset="0"/>
                <a:cs typeface="Helvetica" charset="0"/>
              </a:rPr>
              <a:t>From the </a:t>
            </a:r>
            <a:r>
              <a:rPr lang="en-US" i="1" dirty="0" smtClean="0">
                <a:latin typeface="Helvetica" charset="0"/>
                <a:cs typeface="Helvetica" charset="0"/>
              </a:rPr>
              <a:t>Brain Chemistry Teacher’s Guide</a:t>
            </a:r>
            <a:r>
              <a:rPr lang="en-US" i="0" dirty="0" smtClean="0">
                <a:latin typeface="Helvetica" charset="0"/>
                <a:cs typeface="Helvetica" charset="0"/>
              </a:rPr>
              <a:t> activity,</a:t>
            </a:r>
            <a:r>
              <a:rPr lang="en-US" i="0" baseline="0" dirty="0" smtClean="0">
                <a:latin typeface="Helvetica" charset="0"/>
                <a:cs typeface="Helvetica" charset="0"/>
              </a:rPr>
              <a:t> </a:t>
            </a:r>
            <a:r>
              <a:rPr lang="en-US" altLang="ja-JP" dirty="0" smtClean="0">
                <a:latin typeface="Helvetica" charset="0"/>
                <a:cs typeface="Helvetica" charset="0"/>
              </a:rPr>
              <a:t>“The Brain.”</a:t>
            </a:r>
            <a:r>
              <a:rPr lang="en-US" altLang="ja-JP" baseline="0" dirty="0" smtClean="0">
                <a:latin typeface="Helvetica" charset="0"/>
                <a:cs typeface="Helvetica" charset="0"/>
              </a:rPr>
              <a:t> </a:t>
            </a:r>
            <a:r>
              <a:rPr lang="en-US" i="1" dirty="0" smtClean="0">
                <a:latin typeface="Helvetica" charset="0"/>
              </a:rPr>
              <a:t>Brain Chemistry Teacher’s Guide </a:t>
            </a:r>
            <a:r>
              <a:rPr lang="en-US" dirty="0" smtClean="0">
                <a:latin typeface="Arial" charset="0"/>
              </a:rPr>
              <a:t>© Baylor College of Medicine (ISBN: 978-1-888997-45-3) was supported, in part, by funds from the National Institutes of Health, Science Education Partnership Award grant number R25RR13454, and the NIH Blueprint for Neuroscience Research Science Education Award, National Institute on Drug Abuse and NIH Office of the Director, grant number 5R25DA033006. </a:t>
            </a:r>
            <a:r>
              <a:rPr lang="en-US" baseline="0" dirty="0" smtClean="0">
                <a:latin typeface="Arial" charset="0"/>
              </a:rPr>
              <a:t> </a:t>
            </a:r>
          </a:p>
          <a:p>
            <a:endParaRPr lang="en-US" dirty="0" smtClean="0">
              <a:latin typeface="Arial" charset="0"/>
            </a:endParaRPr>
          </a:p>
          <a:p>
            <a:r>
              <a:rPr lang="en-US" b="1" dirty="0" smtClean="0">
                <a:latin typeface="Arial" charset="0"/>
              </a:rPr>
              <a:t>Image reference:</a:t>
            </a:r>
            <a:endParaRPr lang="en-US" b="1" dirty="0">
              <a:latin typeface="Arial" charset="0"/>
            </a:endParaRPr>
          </a:p>
          <a:p>
            <a:r>
              <a:rPr lang="en-US" dirty="0">
                <a:latin typeface="Arial" charset="0"/>
              </a:rPr>
              <a:t>Illustrations © Williams &amp; Wilkins. All rights reserved. </a:t>
            </a:r>
          </a:p>
          <a:p>
            <a:endParaRPr lang="en-US" dirty="0">
              <a:latin typeface="Arial" charset="0"/>
            </a:endParaRPr>
          </a:p>
        </p:txBody>
      </p:sp>
      <p:sp>
        <p:nvSpPr>
          <p:cNvPr id="122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Univers Condensed" charset="0"/>
                <a:ea typeface="MS PGothic" charset="0"/>
                <a:cs typeface="MS PGothic" charset="0"/>
              </a:defRPr>
            </a:lvl1pPr>
            <a:lvl2pPr marL="742950" indent="-285750" eaLnBrk="0" hangingPunct="0">
              <a:defRPr sz="2800">
                <a:solidFill>
                  <a:schemeClr val="tx1"/>
                </a:solidFill>
                <a:latin typeface="Univers Condensed" charset="0"/>
                <a:ea typeface="MS PGothic" charset="0"/>
                <a:cs typeface="MS PGothic" charset="0"/>
              </a:defRPr>
            </a:lvl2pPr>
            <a:lvl3pPr marL="1143000" indent="-228600" eaLnBrk="0" hangingPunct="0">
              <a:defRPr sz="2800">
                <a:solidFill>
                  <a:schemeClr val="tx1"/>
                </a:solidFill>
                <a:latin typeface="Univers Condensed" charset="0"/>
                <a:ea typeface="MS PGothic" charset="0"/>
                <a:cs typeface="MS PGothic" charset="0"/>
              </a:defRPr>
            </a:lvl3pPr>
            <a:lvl4pPr marL="1600200" indent="-228600" eaLnBrk="0" hangingPunct="0">
              <a:defRPr sz="2800">
                <a:solidFill>
                  <a:schemeClr val="tx1"/>
                </a:solidFill>
                <a:latin typeface="Univers Condensed" charset="0"/>
                <a:ea typeface="MS PGothic" charset="0"/>
                <a:cs typeface="MS PGothic" charset="0"/>
              </a:defRPr>
            </a:lvl4pPr>
            <a:lvl5pPr marL="2057400" indent="-228600" eaLnBrk="0" hangingPunct="0">
              <a:defRPr sz="2800">
                <a:solidFill>
                  <a:schemeClr val="tx1"/>
                </a:solidFill>
                <a:latin typeface="Univers Condensed"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9pPr>
          </a:lstStyle>
          <a:p>
            <a:fld id="{685B3109-34CA-FB47-910F-14C5BBC80E60}" type="slidenum">
              <a:rPr lang="en-US" sz="1200">
                <a:latin typeface="Times New Roman" charset="0"/>
              </a:rPr>
              <a:pPr/>
              <a:t>4</a:t>
            </a:fld>
            <a:endParaRPr lang="en-US" sz="120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a:ln/>
        </p:spPr>
      </p:sp>
      <p:sp>
        <p:nvSpPr>
          <p:cNvPr id="143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MRI images of brain development taken at ages 1 week, 3 months, 1 year, 2 years and 10 years. </a:t>
            </a:r>
            <a:endParaRPr lang="en-US" dirty="0" smtClean="0">
              <a:latin typeface="Helvetica" charset="0"/>
              <a:cs typeface="Helvetica" charset="0"/>
            </a:endParaRPr>
          </a:p>
          <a:p>
            <a:endParaRPr lang="en-US" dirty="0" smtClean="0">
              <a:latin typeface="Helvetica" charset="0"/>
              <a:cs typeface="Helvetica" charset="0"/>
            </a:endParaRPr>
          </a:p>
          <a:p>
            <a:endParaRPr lang="en-US" dirty="0" smtClean="0">
              <a:latin typeface="Helvetica" charset="0"/>
              <a:cs typeface="Helvetica" charset="0"/>
            </a:endParaRPr>
          </a:p>
          <a:p>
            <a:r>
              <a:rPr lang="en-US" b="1" dirty="0" smtClean="0">
                <a:latin typeface="Helvetica" charset="0"/>
                <a:cs typeface="Helvetica" charset="0"/>
              </a:rPr>
              <a:t>Reference:</a:t>
            </a:r>
            <a:r>
              <a:rPr lang="en-US" b="1" baseline="0" dirty="0" smtClean="0">
                <a:latin typeface="Helvetica" charset="0"/>
                <a:cs typeface="Helvetica" charset="0"/>
              </a:rPr>
              <a:t> </a:t>
            </a:r>
            <a:endParaRPr lang="en-US" altLang="ja-JP" b="1" dirty="0" smtClean="0">
              <a:latin typeface="Helvetica" charset="0"/>
              <a:cs typeface="Helvetica" charset="0"/>
            </a:endParaRPr>
          </a:p>
          <a:p>
            <a:r>
              <a:rPr lang="en-US" dirty="0" smtClean="0">
                <a:latin typeface="Helvetica" charset="0"/>
                <a:cs typeface="Helvetica" charset="0"/>
              </a:rPr>
              <a:t>From the </a:t>
            </a:r>
            <a:r>
              <a:rPr lang="en-US" i="1" dirty="0" smtClean="0">
                <a:latin typeface="Helvetica" charset="0"/>
                <a:cs typeface="Helvetica" charset="0"/>
              </a:rPr>
              <a:t>Brain Chemistry Teacher’s Guide</a:t>
            </a:r>
            <a:r>
              <a:rPr lang="en-US" i="0" dirty="0" smtClean="0">
                <a:latin typeface="Helvetica" charset="0"/>
                <a:cs typeface="Helvetica" charset="0"/>
              </a:rPr>
              <a:t> activity,</a:t>
            </a:r>
            <a:r>
              <a:rPr lang="en-US" i="0" baseline="0" dirty="0" smtClean="0">
                <a:latin typeface="Helvetica" charset="0"/>
                <a:cs typeface="Helvetica" charset="0"/>
              </a:rPr>
              <a:t> </a:t>
            </a:r>
            <a:r>
              <a:rPr lang="en-US" altLang="ja-JP" dirty="0" smtClean="0">
                <a:latin typeface="Helvetica" charset="0"/>
                <a:cs typeface="Helvetica" charset="0"/>
              </a:rPr>
              <a:t>“The Brain.”</a:t>
            </a:r>
            <a:r>
              <a:rPr lang="en-US" altLang="ja-JP" baseline="0" dirty="0" smtClean="0">
                <a:latin typeface="Helvetica" charset="0"/>
                <a:cs typeface="Helvetica" charset="0"/>
              </a:rPr>
              <a:t> </a:t>
            </a:r>
            <a:r>
              <a:rPr lang="en-US" i="1" dirty="0" smtClean="0">
                <a:latin typeface="Helvetica" charset="0"/>
              </a:rPr>
              <a:t>Brain Chemistry Teacher’s Guide </a:t>
            </a:r>
            <a:r>
              <a:rPr lang="en-US" dirty="0" smtClean="0">
                <a:latin typeface="Arial" charset="0"/>
              </a:rPr>
              <a:t>© Baylor College of Medicine (ISBN: 978-1-888997-45-3) was supported, in part, by funds from the National Institutes of Health, Science Education Partnership Award grant number R25RR13454, and the NIH Blueprint for Neuroscience Research Science Education Award, National Institute on Drug Abuse and NIH Office of the Director, grant number 5R25DA033006. </a:t>
            </a:r>
            <a:r>
              <a:rPr lang="en-US" baseline="0" dirty="0" smtClean="0">
                <a:latin typeface="Arial" charset="0"/>
              </a:rPr>
              <a:t> </a:t>
            </a:r>
          </a:p>
          <a:p>
            <a:endParaRPr lang="en-US" b="1" dirty="0" smtClean="0">
              <a:latin typeface="Arial" charset="0"/>
            </a:endParaRPr>
          </a:p>
          <a:p>
            <a:r>
              <a:rPr lang="en-US" b="1" dirty="0" smtClean="0">
                <a:latin typeface="Arial" charset="0"/>
              </a:rPr>
              <a:t>Image reference:</a:t>
            </a:r>
            <a:endParaRPr lang="en-US" b="1" dirty="0">
              <a:latin typeface="Arial" charset="0"/>
            </a:endParaRPr>
          </a:p>
          <a:p>
            <a:r>
              <a:rPr lang="en-US" dirty="0">
                <a:latin typeface="Arial" charset="0"/>
              </a:rPr>
              <a:t>MRI </a:t>
            </a:r>
            <a:r>
              <a:rPr lang="en-US" dirty="0" smtClean="0">
                <a:latin typeface="Arial" charset="0"/>
              </a:rPr>
              <a:t>courtesy </a:t>
            </a:r>
            <a:r>
              <a:rPr lang="en-US" dirty="0">
                <a:latin typeface="Arial" charset="0"/>
              </a:rPr>
              <a:t>of NIH from the MRI Study of Normal Brain Development project. http://</a:t>
            </a:r>
            <a:r>
              <a:rPr lang="en-US" dirty="0" err="1">
                <a:latin typeface="Arial" charset="0"/>
              </a:rPr>
              <a:t>pediatricmri.nih.gov</a:t>
            </a:r>
            <a:r>
              <a:rPr lang="en-US" dirty="0">
                <a:latin typeface="Arial" charset="0"/>
              </a:rPr>
              <a:t>/</a:t>
            </a:r>
            <a:r>
              <a:rPr lang="en-US" dirty="0" err="1">
                <a:latin typeface="Arial" charset="0"/>
              </a:rPr>
              <a:t>nihpd</a:t>
            </a:r>
            <a:r>
              <a:rPr lang="en-US" dirty="0">
                <a:latin typeface="Arial" charset="0"/>
              </a:rPr>
              <a:t>/info/</a:t>
            </a:r>
            <a:r>
              <a:rPr lang="en-US" dirty="0" err="1">
                <a:latin typeface="Arial" charset="0"/>
              </a:rPr>
              <a:t>index.html</a:t>
            </a:r>
            <a:endParaRPr lang="en-US" dirty="0">
              <a:latin typeface="Arial" charset="0"/>
            </a:endParaRPr>
          </a:p>
        </p:txBody>
      </p:sp>
      <p:sp>
        <p:nvSpPr>
          <p:cNvPr id="143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Univers Condensed" charset="0"/>
                <a:ea typeface="MS PGothic" charset="0"/>
                <a:cs typeface="MS PGothic" charset="0"/>
              </a:defRPr>
            </a:lvl1pPr>
            <a:lvl2pPr marL="742950" indent="-285750" eaLnBrk="0" hangingPunct="0">
              <a:defRPr sz="2800">
                <a:solidFill>
                  <a:schemeClr val="tx1"/>
                </a:solidFill>
                <a:latin typeface="Univers Condensed" charset="0"/>
                <a:ea typeface="MS PGothic" charset="0"/>
                <a:cs typeface="MS PGothic" charset="0"/>
              </a:defRPr>
            </a:lvl2pPr>
            <a:lvl3pPr marL="1143000" indent="-228600" eaLnBrk="0" hangingPunct="0">
              <a:defRPr sz="2800">
                <a:solidFill>
                  <a:schemeClr val="tx1"/>
                </a:solidFill>
                <a:latin typeface="Univers Condensed" charset="0"/>
                <a:ea typeface="MS PGothic" charset="0"/>
                <a:cs typeface="MS PGothic" charset="0"/>
              </a:defRPr>
            </a:lvl3pPr>
            <a:lvl4pPr marL="1600200" indent="-228600" eaLnBrk="0" hangingPunct="0">
              <a:defRPr sz="2800">
                <a:solidFill>
                  <a:schemeClr val="tx1"/>
                </a:solidFill>
                <a:latin typeface="Univers Condensed" charset="0"/>
                <a:ea typeface="MS PGothic" charset="0"/>
                <a:cs typeface="MS PGothic" charset="0"/>
              </a:defRPr>
            </a:lvl4pPr>
            <a:lvl5pPr marL="2057400" indent="-228600" eaLnBrk="0" hangingPunct="0">
              <a:defRPr sz="2800">
                <a:solidFill>
                  <a:schemeClr val="tx1"/>
                </a:solidFill>
                <a:latin typeface="Univers Condensed"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9pPr>
          </a:lstStyle>
          <a:p>
            <a:fld id="{E1B759B6-34B1-1242-98AD-BDE88B83607A}" type="slidenum">
              <a:rPr lang="en-US" sz="1200">
                <a:latin typeface="Times New Roman" charset="0"/>
              </a:rPr>
              <a:pPr/>
              <a:t>5</a:t>
            </a:fld>
            <a:endParaRPr lang="en-US" sz="1200">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human brain is the most complex structure in the known universe. Consisting of close to 100 billion nerve cells (and many times that number of supporting cells), the brain is the center of our thoughts and emotions. It receives and processes information from the world around us, directs our movements and controls automatic functions of our bodies. Amazingly, virtually all functions of the brain and the rest of the nervous system are based on communication among nerve cells, also known as neurons.</a:t>
            </a:r>
          </a:p>
          <a:p>
            <a:endParaRPr lang="en-US" dirty="0" smtClean="0">
              <a:latin typeface="Helvetica" charset="0"/>
              <a:cs typeface="Helvetica" charset="0"/>
            </a:endParaRPr>
          </a:p>
          <a:p>
            <a:endParaRPr lang="en-US" b="1" dirty="0" smtClean="0">
              <a:latin typeface="Helvetica" charset="0"/>
              <a:cs typeface="Helvetica" charset="0"/>
            </a:endParaRPr>
          </a:p>
          <a:p>
            <a:r>
              <a:rPr lang="en-US" b="1" dirty="0" smtClean="0">
                <a:latin typeface="Helvetica" charset="0"/>
                <a:cs typeface="Helvetica" charset="0"/>
              </a:rPr>
              <a:t>Reference:</a:t>
            </a:r>
            <a:r>
              <a:rPr lang="en-US" b="1" baseline="0" dirty="0" smtClean="0">
                <a:latin typeface="Helvetica" charset="0"/>
                <a:cs typeface="Helvetica" charset="0"/>
              </a:rPr>
              <a:t> </a:t>
            </a:r>
            <a:endParaRPr lang="en-US" altLang="ja-JP" b="1" dirty="0" smtClean="0">
              <a:latin typeface="Helvetica" charset="0"/>
              <a:cs typeface="Helvetica" charset="0"/>
            </a:endParaRPr>
          </a:p>
          <a:p>
            <a:r>
              <a:rPr lang="en-US" dirty="0" smtClean="0">
                <a:latin typeface="Helvetica" charset="0"/>
                <a:cs typeface="Helvetica" charset="0"/>
              </a:rPr>
              <a:t>From the </a:t>
            </a:r>
            <a:r>
              <a:rPr lang="en-US" i="1" dirty="0" smtClean="0">
                <a:latin typeface="Helvetica" charset="0"/>
                <a:cs typeface="Helvetica" charset="0"/>
              </a:rPr>
              <a:t>Brain Chemistry Teacher’s Guide</a:t>
            </a:r>
            <a:r>
              <a:rPr lang="en-US" i="0" dirty="0" smtClean="0">
                <a:latin typeface="Helvetica" charset="0"/>
                <a:cs typeface="Helvetica" charset="0"/>
              </a:rPr>
              <a:t> activity,</a:t>
            </a:r>
            <a:r>
              <a:rPr lang="en-US" i="0" baseline="0" dirty="0" smtClean="0">
                <a:latin typeface="Helvetica" charset="0"/>
                <a:cs typeface="Helvetica" charset="0"/>
              </a:rPr>
              <a:t> </a:t>
            </a:r>
            <a:r>
              <a:rPr lang="en-US" altLang="ja-JP" dirty="0" smtClean="0">
                <a:latin typeface="Helvetica" charset="0"/>
                <a:cs typeface="Helvetica" charset="0"/>
              </a:rPr>
              <a:t>“What Is a Neuron?”</a:t>
            </a:r>
            <a:r>
              <a:rPr lang="en-US" altLang="ja-JP" baseline="0" dirty="0" smtClean="0">
                <a:latin typeface="Helvetica" charset="0"/>
                <a:cs typeface="Helvetica" charset="0"/>
              </a:rPr>
              <a:t> </a:t>
            </a:r>
            <a:r>
              <a:rPr lang="en-US" i="1" dirty="0" smtClean="0">
                <a:latin typeface="Helvetica" charset="0"/>
              </a:rPr>
              <a:t>Brain Chemistry Teacher’s Guide </a:t>
            </a:r>
            <a:r>
              <a:rPr lang="en-US" dirty="0" smtClean="0">
                <a:latin typeface="Arial" charset="0"/>
              </a:rPr>
              <a:t>© Baylor College of Medicine (ISBN: 978-1-888997-45-3) was supported, in part, by funds from the National Institutes of Health, Science Education Partnership Award grant number R25RR13454, and the NIH Blueprint for Neuroscience Research Science Education Award, National Institute on Drug Abuse and NIH Office of the Director, grant number 5R25DA033006. </a:t>
            </a:r>
            <a:r>
              <a:rPr lang="en-US" baseline="0" dirty="0" smtClean="0">
                <a:latin typeface="Arial" charset="0"/>
              </a:rPr>
              <a:t> </a:t>
            </a:r>
          </a:p>
          <a:p>
            <a:endParaRPr lang="en-US" b="1" dirty="0" smtClean="0">
              <a:latin typeface="Arial" charset="0"/>
            </a:endParaRPr>
          </a:p>
          <a:p>
            <a:r>
              <a:rPr lang="en-US" b="1" dirty="0" smtClean="0">
                <a:latin typeface="Arial" charset="0"/>
              </a:rPr>
              <a:t>Image reference:</a:t>
            </a:r>
            <a:endParaRPr lang="en-US" b="1" dirty="0">
              <a:latin typeface="Arial" charset="0"/>
            </a:endParaRPr>
          </a:p>
          <a:p>
            <a:r>
              <a:rPr lang="en-US" dirty="0">
                <a:latin typeface="Arial" charset="0"/>
              </a:rPr>
              <a:t>Microscopic image </a:t>
            </a:r>
            <a:r>
              <a:rPr lang="en-US" dirty="0" smtClean="0">
                <a:latin typeface="Arial" charset="0"/>
              </a:rPr>
              <a:t>© </a:t>
            </a:r>
            <a:r>
              <a:rPr lang="en-US" dirty="0">
                <a:latin typeface="Arial" charset="0"/>
              </a:rPr>
              <a:t>Baylor College of </a:t>
            </a:r>
            <a:r>
              <a:rPr lang="en-US" dirty="0" smtClean="0">
                <a:latin typeface="Arial" charset="0"/>
              </a:rPr>
              <a:t>Medicine\Robert S. McNeil. </a:t>
            </a:r>
            <a:r>
              <a:rPr lang="en-US" dirty="0">
                <a:latin typeface="Arial" charset="0"/>
              </a:rPr>
              <a:t>http://</a:t>
            </a:r>
            <a:r>
              <a:rPr lang="en-US" dirty="0" err="1">
                <a:latin typeface="Arial" charset="0"/>
              </a:rPr>
              <a:t>www.neuralimages.org</a:t>
            </a:r>
            <a:r>
              <a:rPr lang="en-US" dirty="0">
                <a:latin typeface="Arial" charset="0"/>
              </a:rPr>
              <a:t>/</a:t>
            </a:r>
          </a:p>
          <a:p>
            <a:endParaRPr lang="en-US" dirty="0">
              <a:latin typeface="Arial" charset="0"/>
            </a:endParaRPr>
          </a:p>
        </p:txBody>
      </p:sp>
      <p:sp>
        <p:nvSpPr>
          <p:cNvPr id="163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Univers Condensed" charset="0"/>
                <a:ea typeface="MS PGothic" charset="0"/>
                <a:cs typeface="MS PGothic" charset="0"/>
              </a:defRPr>
            </a:lvl1pPr>
            <a:lvl2pPr marL="742950" indent="-285750" eaLnBrk="0" hangingPunct="0">
              <a:defRPr sz="2800">
                <a:solidFill>
                  <a:schemeClr val="tx1"/>
                </a:solidFill>
                <a:latin typeface="Univers Condensed" charset="0"/>
                <a:ea typeface="MS PGothic" charset="0"/>
                <a:cs typeface="MS PGothic" charset="0"/>
              </a:defRPr>
            </a:lvl2pPr>
            <a:lvl3pPr marL="1143000" indent="-228600" eaLnBrk="0" hangingPunct="0">
              <a:defRPr sz="2800">
                <a:solidFill>
                  <a:schemeClr val="tx1"/>
                </a:solidFill>
                <a:latin typeface="Univers Condensed" charset="0"/>
                <a:ea typeface="MS PGothic" charset="0"/>
                <a:cs typeface="MS PGothic" charset="0"/>
              </a:defRPr>
            </a:lvl3pPr>
            <a:lvl4pPr marL="1600200" indent="-228600" eaLnBrk="0" hangingPunct="0">
              <a:defRPr sz="2800">
                <a:solidFill>
                  <a:schemeClr val="tx1"/>
                </a:solidFill>
                <a:latin typeface="Univers Condensed" charset="0"/>
                <a:ea typeface="MS PGothic" charset="0"/>
                <a:cs typeface="MS PGothic" charset="0"/>
              </a:defRPr>
            </a:lvl4pPr>
            <a:lvl5pPr marL="2057400" indent="-228600" eaLnBrk="0" hangingPunct="0">
              <a:defRPr sz="2800">
                <a:solidFill>
                  <a:schemeClr val="tx1"/>
                </a:solidFill>
                <a:latin typeface="Univers Condensed"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9pPr>
          </a:lstStyle>
          <a:p>
            <a:fld id="{9A659CF7-3794-A543-A719-E584EC62F16B}" type="slidenum">
              <a:rPr lang="en-US" sz="1200">
                <a:latin typeface="Times New Roman" charset="0"/>
              </a:rPr>
              <a:pPr/>
              <a:t>6</a:t>
            </a:fld>
            <a:endParaRPr lang="en-US" sz="120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Purkinje cells, or Purkinje neurons, are some of the largest neurons in the human brain, with an intricately elaborate dendritic arbor, characterized by a large number of dendritic spines. Purkinje cells constitute the sole output of all motor coordination in the cerebellar cortex.</a:t>
            </a:r>
            <a:endParaRPr lang="en-US" dirty="0" smtClean="0">
              <a:latin typeface="Arial" charset="0"/>
            </a:endParaRPr>
          </a:p>
          <a:p>
            <a:endParaRPr lang="en-US" dirty="0" smtClean="0">
              <a:latin typeface="Arial" charset="0"/>
              <a:cs typeface="+mn-cs"/>
            </a:endParaRPr>
          </a:p>
          <a:p>
            <a:endParaRPr lang="en-US" b="1" dirty="0" smtClean="0">
              <a:latin typeface="Arial" charset="0"/>
              <a:cs typeface="Helvetica" charset="0"/>
            </a:endParaRPr>
          </a:p>
          <a:p>
            <a:r>
              <a:rPr lang="en-US" b="1" dirty="0" smtClean="0">
                <a:latin typeface="Helvetica" charset="0"/>
                <a:cs typeface="Helvetica" charset="0"/>
              </a:rPr>
              <a:t>Reference:</a:t>
            </a:r>
            <a:r>
              <a:rPr lang="en-US" b="1" baseline="0" dirty="0" smtClean="0">
                <a:latin typeface="Helvetica" charset="0"/>
                <a:cs typeface="Helvetica" charset="0"/>
              </a:rPr>
              <a:t> </a:t>
            </a:r>
            <a:endParaRPr lang="en-US" altLang="ja-JP" b="1" dirty="0" smtClean="0">
              <a:latin typeface="Helvetica" charset="0"/>
              <a:cs typeface="Helvetica" charset="0"/>
            </a:endParaRPr>
          </a:p>
          <a:p>
            <a:r>
              <a:rPr lang="en-US" dirty="0" smtClean="0">
                <a:latin typeface="Helvetica" charset="0"/>
                <a:cs typeface="Helvetica" charset="0"/>
              </a:rPr>
              <a:t>From the </a:t>
            </a:r>
            <a:r>
              <a:rPr lang="en-US" i="1" dirty="0" smtClean="0">
                <a:latin typeface="Helvetica" charset="0"/>
                <a:cs typeface="Helvetica" charset="0"/>
              </a:rPr>
              <a:t>Brain Chemistry Teacher’s Guide</a:t>
            </a:r>
            <a:r>
              <a:rPr lang="en-US" i="0" dirty="0" smtClean="0">
                <a:latin typeface="Helvetica" charset="0"/>
                <a:cs typeface="Helvetica" charset="0"/>
              </a:rPr>
              <a:t> activity,</a:t>
            </a:r>
            <a:r>
              <a:rPr lang="en-US" i="0" baseline="0" dirty="0" smtClean="0">
                <a:latin typeface="Helvetica" charset="0"/>
                <a:cs typeface="Helvetica" charset="0"/>
              </a:rPr>
              <a:t> </a:t>
            </a:r>
            <a:r>
              <a:rPr lang="en-US" altLang="ja-JP" dirty="0" smtClean="0">
                <a:latin typeface="Helvetica" charset="0"/>
                <a:cs typeface="Helvetica" charset="0"/>
              </a:rPr>
              <a:t>“What Is a Neuron?”</a:t>
            </a:r>
            <a:r>
              <a:rPr lang="en-US" altLang="ja-JP" baseline="0" dirty="0" smtClean="0">
                <a:latin typeface="Helvetica" charset="0"/>
                <a:cs typeface="Helvetica" charset="0"/>
              </a:rPr>
              <a:t> </a:t>
            </a:r>
            <a:r>
              <a:rPr lang="en-US" i="1" dirty="0" smtClean="0">
                <a:latin typeface="Helvetica" charset="0"/>
              </a:rPr>
              <a:t>Brain Chemistry Teacher’s Guide </a:t>
            </a:r>
            <a:r>
              <a:rPr lang="en-US" dirty="0" smtClean="0">
                <a:latin typeface="Arial" charset="0"/>
              </a:rPr>
              <a:t>© Baylor College of Medicine (ISBN: 978-1-888997-45-3) was supported, in part, by funds from the National Institutes of Health, Science Education Partnership Award grant number R25RR13454, and the NIH Blueprint for Neuroscience Research Science Education Award, National Institute on Drug Abuse and NIH Office of the Director, grant number 5R25DA033006. </a:t>
            </a:r>
            <a:r>
              <a:rPr lang="en-US" baseline="0" dirty="0" smtClean="0">
                <a:latin typeface="Arial" charset="0"/>
              </a:rPr>
              <a:t> </a:t>
            </a:r>
          </a:p>
          <a:p>
            <a:endParaRPr lang="en-US" b="1" dirty="0" smtClean="0">
              <a:latin typeface="Arial" charset="0"/>
            </a:endParaRPr>
          </a:p>
          <a:p>
            <a:r>
              <a:rPr lang="en-US" b="1" dirty="0" smtClean="0">
                <a:latin typeface="Arial" charset="0"/>
              </a:rPr>
              <a:t>Image reference:</a:t>
            </a:r>
            <a:endParaRPr lang="en-US" b="1" dirty="0">
              <a:latin typeface="Arial" charset="0"/>
            </a:endParaRPr>
          </a:p>
          <a:p>
            <a:r>
              <a:rPr lang="en-US" baseline="0" dirty="0" smtClean="0">
                <a:latin typeface="Arial" charset="0"/>
              </a:rPr>
              <a:t>Scanning microscopic image c</a:t>
            </a:r>
            <a:r>
              <a:rPr lang="en-US" dirty="0" smtClean="0">
                <a:latin typeface="Arial" charset="0"/>
              </a:rPr>
              <a:t>ourtesy </a:t>
            </a:r>
            <a:r>
              <a:rPr lang="en-US" dirty="0">
                <a:latin typeface="Arial" charset="0"/>
              </a:rPr>
              <a:t>of The Gene Expression Nervous System Atlas (GENSAT) Project, NINDS Contracts N01NS02331 &amp; HHSN271200723701C to The Rockefeller University (New York, NY). http://</a:t>
            </a:r>
            <a:r>
              <a:rPr lang="en-US" dirty="0" err="1">
                <a:latin typeface="Arial" charset="0"/>
              </a:rPr>
              <a:t>www.gensat.org</a:t>
            </a:r>
            <a:r>
              <a:rPr lang="en-US" dirty="0">
                <a:latin typeface="Arial" charset="0"/>
              </a:rPr>
              <a:t>/</a:t>
            </a:r>
            <a:r>
              <a:rPr lang="en-US" dirty="0" err="1">
                <a:latin typeface="Arial" charset="0"/>
              </a:rPr>
              <a:t>index.html</a:t>
            </a:r>
            <a:endParaRPr lang="en-US" dirty="0">
              <a:latin typeface="Arial" charset="0"/>
            </a:endParaRPr>
          </a:p>
          <a:p>
            <a:endParaRPr lang="en-US" dirty="0">
              <a:latin typeface="Arial" charset="0"/>
            </a:endParaRPr>
          </a:p>
        </p:txBody>
      </p:sp>
      <p:sp>
        <p:nvSpPr>
          <p:cNvPr id="184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Univers Condensed" charset="0"/>
                <a:ea typeface="MS PGothic" charset="0"/>
                <a:cs typeface="MS PGothic" charset="0"/>
              </a:defRPr>
            </a:lvl1pPr>
            <a:lvl2pPr marL="742950" indent="-285750" eaLnBrk="0" hangingPunct="0">
              <a:defRPr sz="2800">
                <a:solidFill>
                  <a:schemeClr val="tx1"/>
                </a:solidFill>
                <a:latin typeface="Univers Condensed" charset="0"/>
                <a:ea typeface="MS PGothic" charset="0"/>
                <a:cs typeface="MS PGothic" charset="0"/>
              </a:defRPr>
            </a:lvl2pPr>
            <a:lvl3pPr marL="1143000" indent="-228600" eaLnBrk="0" hangingPunct="0">
              <a:defRPr sz="2800">
                <a:solidFill>
                  <a:schemeClr val="tx1"/>
                </a:solidFill>
                <a:latin typeface="Univers Condensed" charset="0"/>
                <a:ea typeface="MS PGothic" charset="0"/>
                <a:cs typeface="MS PGothic" charset="0"/>
              </a:defRPr>
            </a:lvl3pPr>
            <a:lvl4pPr marL="1600200" indent="-228600" eaLnBrk="0" hangingPunct="0">
              <a:defRPr sz="2800">
                <a:solidFill>
                  <a:schemeClr val="tx1"/>
                </a:solidFill>
                <a:latin typeface="Univers Condensed" charset="0"/>
                <a:ea typeface="MS PGothic" charset="0"/>
                <a:cs typeface="MS PGothic" charset="0"/>
              </a:defRPr>
            </a:lvl4pPr>
            <a:lvl5pPr marL="2057400" indent="-228600" eaLnBrk="0" hangingPunct="0">
              <a:defRPr sz="2800">
                <a:solidFill>
                  <a:schemeClr val="tx1"/>
                </a:solidFill>
                <a:latin typeface="Univers Condensed"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9pPr>
          </a:lstStyle>
          <a:p>
            <a:fld id="{1885E170-E512-884C-8C2F-366A2DC948B7}" type="slidenum">
              <a:rPr lang="en-US" sz="1200">
                <a:latin typeface="Times New Roman" charset="0"/>
              </a:rPr>
              <a:pPr/>
              <a:t>7</a:t>
            </a:fld>
            <a:endParaRPr lang="en-US" sz="120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Pyramidal neurons (pyramidal cells) are a type of neuron found in areas of the brain including the cerebral cortex, the hippocampus, and the amygdala. The neuron's cell body is triangular in shape and consists of a single axon with three to five primary dendrites, and multiple branching dendrites and dendritic spines. Pyramidal cells are among the largest neurons in the brain, with cell bodies averaging at around 20 </a:t>
            </a:r>
            <a:r>
              <a:rPr lang="en-US" dirty="0" err="1" smtClean="0"/>
              <a:t>μm</a:t>
            </a:r>
            <a:r>
              <a:rPr lang="en-US" dirty="0" smtClean="0"/>
              <a:t> in length. </a:t>
            </a:r>
          </a:p>
          <a:p>
            <a:endParaRPr lang="en-US" dirty="0" smtClean="0">
              <a:latin typeface="Helvetica" charset="0"/>
              <a:cs typeface="Helvetica" charset="0"/>
            </a:endParaRPr>
          </a:p>
          <a:p>
            <a:endParaRPr lang="en-US" b="1" dirty="0" smtClean="0">
              <a:latin typeface="Helvetica" charset="0"/>
              <a:cs typeface="Helvetica" charset="0"/>
            </a:endParaRPr>
          </a:p>
          <a:p>
            <a:r>
              <a:rPr lang="en-US" b="1" dirty="0" smtClean="0">
                <a:latin typeface="Helvetica" charset="0"/>
                <a:cs typeface="Helvetica" charset="0"/>
              </a:rPr>
              <a:t>Reference:</a:t>
            </a:r>
            <a:r>
              <a:rPr lang="en-US" b="1" baseline="0" dirty="0" smtClean="0">
                <a:latin typeface="Helvetica" charset="0"/>
                <a:cs typeface="Helvetica" charset="0"/>
              </a:rPr>
              <a:t> </a:t>
            </a:r>
            <a:endParaRPr lang="en-US" altLang="ja-JP" b="1" dirty="0" smtClean="0">
              <a:latin typeface="Helvetica" charset="0"/>
              <a:cs typeface="Helvetica" charset="0"/>
            </a:endParaRPr>
          </a:p>
          <a:p>
            <a:r>
              <a:rPr lang="en-US" dirty="0" smtClean="0">
                <a:latin typeface="Helvetica" charset="0"/>
                <a:cs typeface="Helvetica" charset="0"/>
              </a:rPr>
              <a:t>From the </a:t>
            </a:r>
            <a:r>
              <a:rPr lang="en-US" i="1" dirty="0" smtClean="0">
                <a:latin typeface="Helvetica" charset="0"/>
                <a:cs typeface="Helvetica" charset="0"/>
              </a:rPr>
              <a:t>Brain Chemistry Teacher’s Guide</a:t>
            </a:r>
            <a:r>
              <a:rPr lang="en-US" i="0" dirty="0" smtClean="0">
                <a:latin typeface="Helvetica" charset="0"/>
                <a:cs typeface="Helvetica" charset="0"/>
              </a:rPr>
              <a:t> activity,</a:t>
            </a:r>
            <a:r>
              <a:rPr lang="en-US" i="0" baseline="0" dirty="0" smtClean="0">
                <a:latin typeface="Helvetica" charset="0"/>
                <a:cs typeface="Helvetica" charset="0"/>
              </a:rPr>
              <a:t> </a:t>
            </a:r>
            <a:r>
              <a:rPr lang="en-US" altLang="ja-JP" dirty="0" smtClean="0">
                <a:latin typeface="Helvetica" charset="0"/>
                <a:cs typeface="Helvetica" charset="0"/>
              </a:rPr>
              <a:t>“What Is a Neuron?”</a:t>
            </a:r>
            <a:r>
              <a:rPr lang="en-US" altLang="ja-JP" baseline="0" dirty="0" smtClean="0">
                <a:latin typeface="Helvetica" charset="0"/>
                <a:cs typeface="Helvetica" charset="0"/>
              </a:rPr>
              <a:t> </a:t>
            </a:r>
            <a:r>
              <a:rPr lang="en-US" i="1" dirty="0" smtClean="0">
                <a:latin typeface="Helvetica" charset="0"/>
              </a:rPr>
              <a:t>Brain Chemistry Teacher’s Guide </a:t>
            </a:r>
            <a:r>
              <a:rPr lang="en-US" dirty="0" smtClean="0">
                <a:latin typeface="Arial" charset="0"/>
              </a:rPr>
              <a:t>© Baylor College of Medicine (ISBN: 978-1-888997-45-3) was supported, in part, by funds from the National Institutes of Health, Science Education Partnership Award grant number R25RR13454, and the NIH Blueprint for Neuroscience Research Science Education Award, National Institute on Drug Abuse and NIH Office of the Director, grant number 5R25DA033006. </a:t>
            </a:r>
            <a:r>
              <a:rPr lang="en-US" baseline="0" dirty="0" smtClean="0">
                <a:latin typeface="Arial" charset="0"/>
              </a:rPr>
              <a:t> </a:t>
            </a:r>
          </a:p>
          <a:p>
            <a:endParaRPr lang="en-US" b="1" dirty="0" smtClean="0">
              <a:latin typeface="Arial"/>
              <a:cs typeface="Arial"/>
            </a:endParaRPr>
          </a:p>
          <a:p>
            <a:r>
              <a:rPr lang="en-US" b="1" dirty="0" smtClean="0">
                <a:latin typeface="Arial"/>
                <a:cs typeface="Arial"/>
              </a:rPr>
              <a:t>Image reference:</a:t>
            </a:r>
            <a:endParaRPr lang="en-US" b="1"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latin typeface="Arial"/>
                <a:cs typeface="Arial"/>
              </a:rPr>
              <a:t>BrainMaps</a:t>
            </a:r>
            <a:r>
              <a:rPr lang="en-US" dirty="0" smtClean="0">
                <a:latin typeface="Arial"/>
                <a:cs typeface="Arial"/>
              </a:rPr>
              <a:t>: An Interactive </a:t>
            </a:r>
            <a:r>
              <a:rPr lang="en-US" dirty="0" err="1" smtClean="0">
                <a:latin typeface="Arial"/>
                <a:cs typeface="Arial"/>
              </a:rPr>
              <a:t>Multiresolution</a:t>
            </a:r>
            <a:r>
              <a:rPr lang="en-US" dirty="0" smtClean="0">
                <a:latin typeface="Arial"/>
                <a:cs typeface="Arial"/>
              </a:rPr>
              <a:t> Brain Atlas</a:t>
            </a:r>
            <a:r>
              <a:rPr lang="en-US" b="1" dirty="0" smtClean="0">
                <a:latin typeface="Arial"/>
                <a:cs typeface="Arial"/>
              </a:rPr>
              <a:t>; </a:t>
            </a:r>
            <a:r>
              <a:rPr lang="en-US" b="0" dirty="0" smtClean="0">
                <a:latin typeface="Arial"/>
                <a:cs typeface="Arial"/>
              </a:rPr>
              <a:t>http://</a:t>
            </a:r>
            <a:r>
              <a:rPr lang="en-US" b="0" dirty="0" err="1" smtClean="0">
                <a:latin typeface="Arial"/>
                <a:cs typeface="Arial"/>
              </a:rPr>
              <a:t>brainmaps.org</a:t>
            </a:r>
            <a:r>
              <a:rPr lang="en-US" b="0" dirty="0" smtClean="0">
                <a:latin typeface="Arial"/>
                <a:cs typeface="Arial"/>
              </a:rPr>
              <a:t>. (</a:t>
            </a:r>
            <a:r>
              <a:rPr lang="en-US" dirty="0" smtClean="0">
                <a:latin typeface="Arial" charset="0"/>
              </a:rPr>
              <a:t>https://</a:t>
            </a:r>
            <a:r>
              <a:rPr lang="en-US" dirty="0" err="1" smtClean="0">
                <a:latin typeface="Arial" charset="0"/>
              </a:rPr>
              <a:t>commons.wikimedia.org</a:t>
            </a:r>
            <a:r>
              <a:rPr lang="en-US" dirty="0" smtClean="0">
                <a:latin typeface="Arial" charset="0"/>
              </a:rPr>
              <a:t>/wiki/File:Smi32neuron.jpg </a:t>
            </a:r>
            <a:r>
              <a:rPr lang="en-US" b="0" dirty="0" smtClean="0">
                <a:latin typeface="Arial"/>
                <a:cs typeface="Arial"/>
              </a:rPr>
              <a:t>CC-BY-SA 3.0. </a:t>
            </a:r>
            <a:r>
              <a:rPr lang="en-US" dirty="0" smtClean="0">
                <a:latin typeface="Arial" charset="0"/>
              </a:rPr>
              <a:t>)</a:t>
            </a:r>
          </a:p>
          <a:p>
            <a:endParaRPr lang="en-US" b="0" dirty="0">
              <a:latin typeface="Arial"/>
              <a:cs typeface="Arial"/>
            </a:endParaRPr>
          </a:p>
        </p:txBody>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Univers Condensed" charset="0"/>
                <a:ea typeface="MS PGothic" charset="0"/>
                <a:cs typeface="MS PGothic" charset="0"/>
              </a:defRPr>
            </a:lvl1pPr>
            <a:lvl2pPr marL="742950" indent="-285750" eaLnBrk="0" hangingPunct="0">
              <a:defRPr sz="2800">
                <a:solidFill>
                  <a:schemeClr val="tx1"/>
                </a:solidFill>
                <a:latin typeface="Univers Condensed" charset="0"/>
                <a:ea typeface="MS PGothic" charset="0"/>
                <a:cs typeface="MS PGothic" charset="0"/>
              </a:defRPr>
            </a:lvl2pPr>
            <a:lvl3pPr marL="1143000" indent="-228600" eaLnBrk="0" hangingPunct="0">
              <a:defRPr sz="2800">
                <a:solidFill>
                  <a:schemeClr val="tx1"/>
                </a:solidFill>
                <a:latin typeface="Univers Condensed" charset="0"/>
                <a:ea typeface="MS PGothic" charset="0"/>
                <a:cs typeface="MS PGothic" charset="0"/>
              </a:defRPr>
            </a:lvl3pPr>
            <a:lvl4pPr marL="1600200" indent="-228600" eaLnBrk="0" hangingPunct="0">
              <a:defRPr sz="2800">
                <a:solidFill>
                  <a:schemeClr val="tx1"/>
                </a:solidFill>
                <a:latin typeface="Univers Condensed" charset="0"/>
                <a:ea typeface="MS PGothic" charset="0"/>
                <a:cs typeface="MS PGothic" charset="0"/>
              </a:defRPr>
            </a:lvl4pPr>
            <a:lvl5pPr marL="2057400" indent="-228600" eaLnBrk="0" hangingPunct="0">
              <a:defRPr sz="2800">
                <a:solidFill>
                  <a:schemeClr val="tx1"/>
                </a:solidFill>
                <a:latin typeface="Univers Condensed"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9pPr>
          </a:lstStyle>
          <a:p>
            <a:fld id="{7004348F-A511-FF4D-9990-F14575006DDE}" type="slidenum">
              <a:rPr lang="en-US" sz="1200">
                <a:latin typeface="Times New Roman" charset="0"/>
              </a:rPr>
              <a:pPr/>
              <a:t>8</a:t>
            </a:fld>
            <a:endParaRPr lang="en-US" sz="120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 typical neuron has an enlarged area, the cell body, which contains the nucleus. Neurons typically also have two types of specialized extensions that project away from the cell body. The branches on which information is received are known as dendrites. Each neuron usually has many dendrites. Each neuron usually also has a longer tail-like structure, or axon, which transmits information to other cells. </a:t>
            </a:r>
          </a:p>
          <a:p>
            <a:endParaRPr lang="en-US" dirty="0" smtClean="0"/>
          </a:p>
          <a:p>
            <a:r>
              <a:rPr lang="en-US" dirty="0" smtClean="0"/>
              <a:t>Axons can be branched at their tips. The axons of many kinds of neurons are surrounded by a fatty, segmented covering called the myelin sheath. This covering acts as a kind of insulation and improves the ability of axons to carry nervous system signals rapidly. In humans, axons can vary from only a fraction of an inch to more than 3 feet in length! The longest axons extend from the base of the spine all the way to the big toe of each foot.</a:t>
            </a:r>
          </a:p>
          <a:p>
            <a:endParaRPr lang="en-US" dirty="0" smtClean="0"/>
          </a:p>
          <a:p>
            <a:r>
              <a:rPr lang="en-US" dirty="0" smtClean="0"/>
              <a:t>Neurons communicate with one another through special junctions known as synapses. With the most common type of synapse, known as a chemical synapse, neurons do not actually touch. Rather, the end of the axon (or axon terminal) of one neuron is separated from the next neuron by a tiny gap called a synaptic cleft. Messages traveling from one neuron to the next must cross this gap and bind to the next neuron for the signal to continue along its path. Typically, a single neuron may be capable of receiving messages simultaneously on its dendrites and cell body from several thousand different neurons. </a:t>
            </a:r>
          </a:p>
          <a:p>
            <a:endParaRPr lang="en-US" dirty="0" smtClean="0">
              <a:latin typeface="Helvetica" charset="0"/>
              <a:cs typeface="Helvetica" charset="0"/>
            </a:endParaRPr>
          </a:p>
          <a:p>
            <a:endParaRPr lang="en-US" dirty="0" smtClean="0">
              <a:latin typeface="Helvetica" charset="0"/>
              <a:cs typeface="Helvetica" charset="0"/>
            </a:endParaRPr>
          </a:p>
          <a:p>
            <a:r>
              <a:rPr lang="en-US" b="1" dirty="0" smtClean="0">
                <a:latin typeface="Helvetica" charset="0"/>
                <a:cs typeface="Helvetica" charset="0"/>
              </a:rPr>
              <a:t>Reference:</a:t>
            </a:r>
            <a:r>
              <a:rPr lang="en-US" b="1" baseline="0" dirty="0" smtClean="0">
                <a:latin typeface="Helvetica" charset="0"/>
                <a:cs typeface="Helvetica" charset="0"/>
              </a:rPr>
              <a:t> </a:t>
            </a:r>
            <a:endParaRPr lang="en-US" altLang="ja-JP" b="1" dirty="0" smtClean="0">
              <a:latin typeface="Helvetica" charset="0"/>
              <a:cs typeface="Helvetica" charset="0"/>
            </a:endParaRPr>
          </a:p>
          <a:p>
            <a:r>
              <a:rPr lang="en-US" dirty="0" smtClean="0">
                <a:latin typeface="Helvetica" charset="0"/>
                <a:cs typeface="Helvetica" charset="0"/>
              </a:rPr>
              <a:t>From the </a:t>
            </a:r>
            <a:r>
              <a:rPr lang="en-US" i="1" dirty="0" smtClean="0">
                <a:latin typeface="Helvetica" charset="0"/>
                <a:cs typeface="Helvetica" charset="0"/>
              </a:rPr>
              <a:t>Brain Chemistry Teacher’s Guide</a:t>
            </a:r>
            <a:r>
              <a:rPr lang="en-US" i="0" dirty="0" smtClean="0">
                <a:latin typeface="Helvetica" charset="0"/>
                <a:cs typeface="Helvetica" charset="0"/>
              </a:rPr>
              <a:t> activity,</a:t>
            </a:r>
            <a:r>
              <a:rPr lang="en-US" i="0" baseline="0" dirty="0" smtClean="0">
                <a:latin typeface="Helvetica" charset="0"/>
                <a:cs typeface="Helvetica" charset="0"/>
              </a:rPr>
              <a:t> </a:t>
            </a:r>
            <a:r>
              <a:rPr lang="en-US" altLang="ja-JP" dirty="0" smtClean="0">
                <a:latin typeface="Helvetica" charset="0"/>
                <a:cs typeface="Helvetica" charset="0"/>
              </a:rPr>
              <a:t>“Neural Network Signals.”</a:t>
            </a:r>
            <a:r>
              <a:rPr lang="en-US" altLang="ja-JP" baseline="0" dirty="0" smtClean="0">
                <a:latin typeface="Helvetica" charset="0"/>
                <a:cs typeface="Helvetica" charset="0"/>
              </a:rPr>
              <a:t> </a:t>
            </a:r>
            <a:r>
              <a:rPr lang="en-US" i="1" dirty="0" smtClean="0">
                <a:latin typeface="Helvetica" charset="0"/>
              </a:rPr>
              <a:t>Brain Chemistry Teacher’s Guide </a:t>
            </a:r>
            <a:r>
              <a:rPr lang="en-US" dirty="0" smtClean="0">
                <a:latin typeface="Arial" charset="0"/>
              </a:rPr>
              <a:t>© Baylor College of Medicine (ISBN: 978-1-888997-45-3) was supported, in part, by funds from the National Institutes of Health, Science Education Partnership Award grant number R25RR13454, and the NIH Blueprint for Neuroscience Research Science Education Award, National Institute on Drug Abuse and NIH Office of the Director, grant number 5R25DA033006. </a:t>
            </a:r>
            <a:r>
              <a:rPr lang="en-US" baseline="0" dirty="0" smtClean="0">
                <a:latin typeface="Arial" charset="0"/>
              </a:rPr>
              <a:t> </a:t>
            </a:r>
          </a:p>
          <a:p>
            <a:endParaRPr lang="en-US" b="1" dirty="0" smtClean="0">
              <a:latin typeface="Arial" charset="0"/>
            </a:endParaRPr>
          </a:p>
          <a:p>
            <a:r>
              <a:rPr lang="en-US" b="1" dirty="0" smtClean="0">
                <a:latin typeface="Arial" charset="0"/>
              </a:rPr>
              <a:t>Image reference:</a:t>
            </a:r>
            <a:endParaRPr lang="en-US" b="1" dirty="0">
              <a:latin typeface="Arial" charset="0"/>
            </a:endParaRPr>
          </a:p>
          <a:p>
            <a:r>
              <a:rPr lang="en-US" dirty="0">
                <a:latin typeface="Arial" charset="0"/>
              </a:rPr>
              <a:t>Illustration © Williams &amp; Wilkins. All rights reserved. </a:t>
            </a:r>
          </a:p>
          <a:p>
            <a:endParaRPr lang="en-US" dirty="0">
              <a:latin typeface="Arial" charset="0"/>
            </a:endParaRPr>
          </a:p>
          <a:p>
            <a:endParaRPr lang="en-US" dirty="0">
              <a:latin typeface="Arial" charset="0"/>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Univers Condensed" charset="0"/>
                <a:ea typeface="MS PGothic" charset="0"/>
                <a:cs typeface="MS PGothic" charset="0"/>
              </a:defRPr>
            </a:lvl1pPr>
            <a:lvl2pPr marL="742950" indent="-285750" eaLnBrk="0" hangingPunct="0">
              <a:defRPr sz="2800">
                <a:solidFill>
                  <a:schemeClr val="tx1"/>
                </a:solidFill>
                <a:latin typeface="Univers Condensed" charset="0"/>
                <a:ea typeface="MS PGothic" charset="0"/>
                <a:cs typeface="MS PGothic" charset="0"/>
              </a:defRPr>
            </a:lvl2pPr>
            <a:lvl3pPr marL="1143000" indent="-228600" eaLnBrk="0" hangingPunct="0">
              <a:defRPr sz="2800">
                <a:solidFill>
                  <a:schemeClr val="tx1"/>
                </a:solidFill>
                <a:latin typeface="Univers Condensed" charset="0"/>
                <a:ea typeface="MS PGothic" charset="0"/>
                <a:cs typeface="MS PGothic" charset="0"/>
              </a:defRPr>
            </a:lvl3pPr>
            <a:lvl4pPr marL="1600200" indent="-228600" eaLnBrk="0" hangingPunct="0">
              <a:defRPr sz="2800">
                <a:solidFill>
                  <a:schemeClr val="tx1"/>
                </a:solidFill>
                <a:latin typeface="Univers Condensed" charset="0"/>
                <a:ea typeface="MS PGothic" charset="0"/>
                <a:cs typeface="MS PGothic" charset="0"/>
              </a:defRPr>
            </a:lvl4pPr>
            <a:lvl5pPr marL="2057400" indent="-228600" eaLnBrk="0" hangingPunct="0">
              <a:defRPr sz="2800">
                <a:solidFill>
                  <a:schemeClr val="tx1"/>
                </a:solidFill>
                <a:latin typeface="Univers Condensed"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Univers Condensed" charset="0"/>
                <a:ea typeface="MS PGothic" charset="0"/>
                <a:cs typeface="MS PGothic" charset="0"/>
              </a:defRPr>
            </a:lvl9pPr>
          </a:lstStyle>
          <a:p>
            <a:fld id="{CC6E88F7-8DAE-4F4C-88A8-386142308387}" type="slidenum">
              <a:rPr lang="en-US" sz="1200">
                <a:latin typeface="Times New Roman" charset="0"/>
              </a:rPr>
              <a:pPr/>
              <a:t>9</a:t>
            </a:fld>
            <a:endParaRPr lang="en-US" sz="120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Molecule_blue-ble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24200"/>
            <a:ext cx="3432175"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4" name="Rectangle 2"/>
          <p:cNvSpPr>
            <a:spLocks noGrp="1" noChangeArrowheads="1"/>
          </p:cNvSpPr>
          <p:nvPr>
            <p:ph type="ctrTitle"/>
          </p:nvPr>
        </p:nvSpPr>
        <p:spPr>
          <a:xfrm>
            <a:off x="5181600" y="1447800"/>
            <a:ext cx="3276600" cy="1981200"/>
          </a:xfrm>
        </p:spPr>
        <p:txBody>
          <a:bodyPr/>
          <a:lstStyle>
            <a:lvl1pPr algn="ctr">
              <a:defRPr/>
            </a:lvl1pPr>
          </a:lstStyle>
          <a:p>
            <a:r>
              <a:rPr lang="en-US" smtClean="0"/>
              <a:t>Click to edit Master title style</a:t>
            </a:r>
            <a:endParaRPr lang="en-US"/>
          </a:p>
        </p:txBody>
      </p:sp>
      <p:sp>
        <p:nvSpPr>
          <p:cNvPr id="192515" name="Rectangle 3"/>
          <p:cNvSpPr>
            <a:spLocks noGrp="1" noChangeArrowheads="1"/>
          </p:cNvSpPr>
          <p:nvPr>
            <p:ph type="subTitle" idx="1"/>
          </p:nvPr>
        </p:nvSpPr>
        <p:spPr>
          <a:xfrm>
            <a:off x="5181600" y="3657600"/>
            <a:ext cx="3276600" cy="2362200"/>
          </a:xfrm>
        </p:spPr>
        <p:txBody>
          <a:bodyPr/>
          <a:lstStyle>
            <a:lvl1pPr marL="0" indent="0" algn="ctr">
              <a:buFont typeface="Wingdings" pitchFamily="-106" charset="2"/>
              <a:buNone/>
              <a:defRPr/>
            </a:lvl1pPr>
          </a:lstStyle>
          <a:p>
            <a:r>
              <a:rPr lang="en-US" smtClean="0"/>
              <a:t>Click to edit Master subtitle style</a:t>
            </a:r>
            <a:endParaRPr lang="en-US"/>
          </a:p>
        </p:txBody>
      </p:sp>
      <p:pic>
        <p:nvPicPr>
          <p:cNvPr id="6" name="Picture 5" descr="BioEd-Logo-Powerpoint.png"/>
          <p:cNvPicPr>
            <a:picLocks noChangeAspect="1"/>
          </p:cNvPicPr>
          <p:nvPr userDrawn="1"/>
        </p:nvPicPr>
        <p:blipFill rotWithShape="1">
          <a:blip r:embed="rId3">
            <a:extLst>
              <a:ext uri="{28A0092B-C50C-407E-A947-70E740481C1C}">
                <a14:useLocalDpi xmlns:a14="http://schemas.microsoft.com/office/drawing/2010/main" val="0"/>
              </a:ext>
            </a:extLst>
          </a:blip>
          <a:srcRect r="4807"/>
          <a:stretch/>
        </p:blipFill>
        <p:spPr>
          <a:xfrm>
            <a:off x="0" y="5993590"/>
            <a:ext cx="9144000" cy="875523"/>
          </a:xfrm>
          <a:prstGeom prst="rect">
            <a:avLst/>
          </a:prstGeom>
        </p:spPr>
      </p:pic>
    </p:spTree>
    <p:extLst>
      <p:ext uri="{BB962C8B-B14F-4D97-AF65-F5344CB8AC3E}">
        <p14:creationId xmlns:p14="http://schemas.microsoft.com/office/powerpoint/2010/main" val="190426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5869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513" y="228600"/>
            <a:ext cx="1944687"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7863" y="228600"/>
            <a:ext cx="56832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7036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77863" y="228600"/>
            <a:ext cx="7780337"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77863" y="1371600"/>
            <a:ext cx="3813175"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3438" y="1371600"/>
            <a:ext cx="3814762"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4963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77863" y="228600"/>
            <a:ext cx="778033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77863" y="1371600"/>
            <a:ext cx="3813175"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3438" y="1371600"/>
            <a:ext cx="3814762" cy="4724400"/>
          </a:xfrm>
        </p:spPr>
        <p:txBody>
          <a:bodyPr/>
          <a:lstStyle/>
          <a:p>
            <a:pPr lvl="0"/>
            <a:r>
              <a:rPr lang="en-US" noProof="0" smtClean="0"/>
              <a:t>Click icon to add clip art</a:t>
            </a:r>
          </a:p>
        </p:txBody>
      </p:sp>
    </p:spTree>
    <p:extLst>
      <p:ext uri="{BB962C8B-B14F-4D97-AF65-F5344CB8AC3E}">
        <p14:creationId xmlns:p14="http://schemas.microsoft.com/office/powerpoint/2010/main" val="3737190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77863" y="228600"/>
            <a:ext cx="778033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77863" y="1371600"/>
            <a:ext cx="3813175"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3438" y="1371600"/>
            <a:ext cx="3814762" cy="4724400"/>
          </a:xfrm>
        </p:spPr>
        <p:txBody>
          <a:bodyPr/>
          <a:lstStyle/>
          <a:p>
            <a:pPr lvl="0"/>
            <a:r>
              <a:rPr lang="en-US" noProof="0" smtClean="0"/>
              <a:t>Click icon to add media</a:t>
            </a:r>
          </a:p>
        </p:txBody>
      </p:sp>
    </p:spTree>
    <p:extLst>
      <p:ext uri="{BB962C8B-B14F-4D97-AF65-F5344CB8AC3E}">
        <p14:creationId xmlns:p14="http://schemas.microsoft.com/office/powerpoint/2010/main" val="4236374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7679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43257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7863" y="1371600"/>
            <a:ext cx="381317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371600"/>
            <a:ext cx="3814762"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3880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1467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7278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288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86308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033834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vmlDrawing" Target="../drawings/vmlDrawing1.vml"/><Relationship Id="rId17" Type="http://schemas.openxmlformats.org/officeDocument/2006/relationships/image" Target="../media/image1.jpeg"/><Relationship Id="rId18" Type="http://schemas.openxmlformats.org/officeDocument/2006/relationships/oleObject" Target="../embeddings/Microsoft_PowerPoint_97_-_2003_Presentation1.ppt"/><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30" name="Picture 7" descr="Molecule_blue-blend.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0" y="3113086"/>
            <a:ext cx="3432175"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3"/>
          <p:cNvSpPr>
            <a:spLocks noGrp="1" noChangeArrowheads="1"/>
          </p:cNvSpPr>
          <p:nvPr>
            <p:ph type="title"/>
          </p:nvPr>
        </p:nvSpPr>
        <p:spPr bwMode="auto">
          <a:xfrm>
            <a:off x="677863" y="228600"/>
            <a:ext cx="77803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US" dirty="0"/>
          </a:p>
        </p:txBody>
      </p:sp>
      <p:sp>
        <p:nvSpPr>
          <p:cNvPr id="1027" name="Rectangle 4"/>
          <p:cNvSpPr>
            <a:spLocks noGrp="1" noChangeArrowheads="1"/>
          </p:cNvSpPr>
          <p:nvPr>
            <p:ph type="body" idx="1"/>
          </p:nvPr>
        </p:nvSpPr>
        <p:spPr bwMode="auto">
          <a:xfrm>
            <a:off x="677863" y="1371600"/>
            <a:ext cx="7780337"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28" name="Line 5"/>
          <p:cNvSpPr>
            <a:spLocks noChangeShapeType="1"/>
          </p:cNvSpPr>
          <p:nvPr/>
        </p:nvSpPr>
        <p:spPr bwMode="auto">
          <a:xfrm>
            <a:off x="533400" y="1066800"/>
            <a:ext cx="7924800" cy="0"/>
          </a:xfrm>
          <a:prstGeom prst="line">
            <a:avLst/>
          </a:prstGeom>
          <a:noFill/>
          <a:ln w="9525">
            <a:solidFill>
              <a:srgbClr val="7E7F7E"/>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29"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106" r:id="rId18" imgW="0" imgH="0" progId="PowerPoint.Show.8">
                  <p:embed/>
                </p:oleObj>
              </mc:Choice>
              <mc:Fallback>
                <p:oleObj r:id="rId18"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8" name="Picture 7" descr="BioEd-Logo-Powerpoint.png"/>
          <p:cNvPicPr>
            <a:picLocks noChangeAspect="1"/>
          </p:cNvPicPr>
          <p:nvPr/>
        </p:nvPicPr>
        <p:blipFill rotWithShape="1">
          <a:blip r:embed="rId19">
            <a:extLst>
              <a:ext uri="{28A0092B-C50C-407E-A947-70E740481C1C}">
                <a14:useLocalDpi xmlns:a14="http://schemas.microsoft.com/office/drawing/2010/main" val="0"/>
              </a:ext>
            </a:extLst>
          </a:blip>
          <a:srcRect r="4807"/>
          <a:stretch/>
        </p:blipFill>
        <p:spPr>
          <a:xfrm>
            <a:off x="0" y="5982476"/>
            <a:ext cx="9144000" cy="875523"/>
          </a:xfrm>
          <a:prstGeom prst="rect">
            <a:avLst/>
          </a:prstGeom>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xmlns:p14="http://schemas.microsoft.com/office/powerpoint/2010/main" id="1" dur="indefinite" restart="never" nodeType="tmRoot"/>
      </p:par>
    </p:tnLst>
  </p:timing>
  <p:txStyles>
    <p:titleStyle>
      <a:lvl1pPr algn="l" rtl="0" eaLnBrk="1" fontAlgn="base" hangingPunct="1">
        <a:lnSpc>
          <a:spcPct val="90000"/>
        </a:lnSpc>
        <a:spcBef>
          <a:spcPct val="0"/>
        </a:spcBef>
        <a:spcAft>
          <a:spcPct val="0"/>
        </a:spcAft>
        <a:defRPr sz="3200" b="1">
          <a:solidFill>
            <a:schemeClr val="bg2"/>
          </a:solidFill>
          <a:latin typeface="Helvetica"/>
          <a:ea typeface="ＭＳ Ｐゴシック" pitchFamily="-106" charset="-128"/>
          <a:cs typeface="Helvetica"/>
        </a:defRPr>
      </a:lvl1pPr>
      <a:lvl2pPr algn="l" rtl="0" eaLnBrk="1" fontAlgn="base" hangingPunct="1">
        <a:lnSpc>
          <a:spcPct val="90000"/>
        </a:lnSpc>
        <a:spcBef>
          <a:spcPct val="0"/>
        </a:spcBef>
        <a:spcAft>
          <a:spcPct val="0"/>
        </a:spcAft>
        <a:defRPr sz="2800">
          <a:solidFill>
            <a:schemeClr val="bg2"/>
          </a:solidFill>
          <a:latin typeface="Helvetica" charset="0"/>
          <a:ea typeface="ＭＳ Ｐゴシック" pitchFamily="-106" charset="-128"/>
          <a:cs typeface="Helvetica" charset="0"/>
        </a:defRPr>
      </a:lvl2pPr>
      <a:lvl3pPr algn="l" rtl="0" eaLnBrk="1" fontAlgn="base" hangingPunct="1">
        <a:lnSpc>
          <a:spcPct val="90000"/>
        </a:lnSpc>
        <a:spcBef>
          <a:spcPct val="0"/>
        </a:spcBef>
        <a:spcAft>
          <a:spcPct val="0"/>
        </a:spcAft>
        <a:defRPr sz="2800">
          <a:solidFill>
            <a:schemeClr val="bg2"/>
          </a:solidFill>
          <a:latin typeface="Helvetica" charset="0"/>
          <a:ea typeface="ＭＳ Ｐゴシック" pitchFamily="-106" charset="-128"/>
          <a:cs typeface="Helvetica" charset="0"/>
        </a:defRPr>
      </a:lvl3pPr>
      <a:lvl4pPr algn="l" rtl="0" eaLnBrk="1" fontAlgn="base" hangingPunct="1">
        <a:lnSpc>
          <a:spcPct val="90000"/>
        </a:lnSpc>
        <a:spcBef>
          <a:spcPct val="0"/>
        </a:spcBef>
        <a:spcAft>
          <a:spcPct val="0"/>
        </a:spcAft>
        <a:defRPr sz="2800">
          <a:solidFill>
            <a:schemeClr val="bg2"/>
          </a:solidFill>
          <a:latin typeface="Helvetica" charset="0"/>
          <a:ea typeface="ＭＳ Ｐゴシック" pitchFamily="-106" charset="-128"/>
          <a:cs typeface="Helvetica" charset="0"/>
        </a:defRPr>
      </a:lvl4pPr>
      <a:lvl5pPr algn="l" rtl="0" eaLnBrk="1" fontAlgn="base" hangingPunct="1">
        <a:lnSpc>
          <a:spcPct val="90000"/>
        </a:lnSpc>
        <a:spcBef>
          <a:spcPct val="0"/>
        </a:spcBef>
        <a:spcAft>
          <a:spcPct val="0"/>
        </a:spcAft>
        <a:defRPr sz="2800">
          <a:solidFill>
            <a:schemeClr val="bg2"/>
          </a:solidFill>
          <a:latin typeface="Helvetica" charset="0"/>
          <a:ea typeface="ＭＳ Ｐゴシック" pitchFamily="-106" charset="-128"/>
          <a:cs typeface="Helvetica" charset="0"/>
        </a:defRPr>
      </a:lvl5pPr>
      <a:lvl6pPr marL="457200" algn="l" rtl="0" eaLnBrk="1" fontAlgn="base" hangingPunct="1">
        <a:lnSpc>
          <a:spcPct val="90000"/>
        </a:lnSpc>
        <a:spcBef>
          <a:spcPct val="0"/>
        </a:spcBef>
        <a:spcAft>
          <a:spcPct val="0"/>
        </a:spcAft>
        <a:defRPr sz="2800">
          <a:solidFill>
            <a:schemeClr val="bg2"/>
          </a:solidFill>
          <a:latin typeface="Book Antiqua" pitchFamily="-106" charset="0"/>
        </a:defRPr>
      </a:lvl6pPr>
      <a:lvl7pPr marL="914400" algn="l" rtl="0" eaLnBrk="1" fontAlgn="base" hangingPunct="1">
        <a:lnSpc>
          <a:spcPct val="90000"/>
        </a:lnSpc>
        <a:spcBef>
          <a:spcPct val="0"/>
        </a:spcBef>
        <a:spcAft>
          <a:spcPct val="0"/>
        </a:spcAft>
        <a:defRPr sz="2800">
          <a:solidFill>
            <a:schemeClr val="bg2"/>
          </a:solidFill>
          <a:latin typeface="Book Antiqua" pitchFamily="-106" charset="0"/>
        </a:defRPr>
      </a:lvl7pPr>
      <a:lvl8pPr marL="1371600" algn="l" rtl="0" eaLnBrk="1" fontAlgn="base" hangingPunct="1">
        <a:lnSpc>
          <a:spcPct val="90000"/>
        </a:lnSpc>
        <a:spcBef>
          <a:spcPct val="0"/>
        </a:spcBef>
        <a:spcAft>
          <a:spcPct val="0"/>
        </a:spcAft>
        <a:defRPr sz="2800">
          <a:solidFill>
            <a:schemeClr val="bg2"/>
          </a:solidFill>
          <a:latin typeface="Book Antiqua" pitchFamily="-106" charset="0"/>
        </a:defRPr>
      </a:lvl8pPr>
      <a:lvl9pPr marL="1828800" algn="l" rtl="0" eaLnBrk="1" fontAlgn="base" hangingPunct="1">
        <a:lnSpc>
          <a:spcPct val="90000"/>
        </a:lnSpc>
        <a:spcBef>
          <a:spcPct val="0"/>
        </a:spcBef>
        <a:spcAft>
          <a:spcPct val="0"/>
        </a:spcAft>
        <a:defRPr sz="2800">
          <a:solidFill>
            <a:schemeClr val="bg2"/>
          </a:solidFill>
          <a:latin typeface="Book Antiqua" pitchFamily="-106" charset="0"/>
        </a:defRPr>
      </a:lvl9pPr>
    </p:titleStyle>
    <p:bodyStyle>
      <a:lvl1pPr marL="228600" indent="-228600" algn="l" rtl="0" eaLnBrk="1" fontAlgn="base" hangingPunct="1">
        <a:spcBef>
          <a:spcPct val="50000"/>
        </a:spcBef>
        <a:spcAft>
          <a:spcPct val="0"/>
        </a:spcAft>
        <a:buClr>
          <a:srgbClr val="953735"/>
        </a:buClr>
        <a:buSzPct val="60000"/>
        <a:buFont typeface="Wingdings" charset="0"/>
        <a:buChar char="n"/>
        <a:defRPr sz="2800">
          <a:solidFill>
            <a:schemeClr val="bg2"/>
          </a:solidFill>
          <a:latin typeface="Helvetica"/>
          <a:ea typeface="ＭＳ Ｐゴシック" pitchFamily="-106" charset="-128"/>
          <a:cs typeface="Helvetica"/>
        </a:defRPr>
      </a:lvl1pPr>
      <a:lvl2pPr marL="685800" indent="-228600" algn="l" rtl="0" eaLnBrk="1" fontAlgn="base" hangingPunct="1">
        <a:spcBef>
          <a:spcPct val="25000"/>
        </a:spcBef>
        <a:spcAft>
          <a:spcPct val="0"/>
        </a:spcAft>
        <a:buClr>
          <a:srgbClr val="953735"/>
        </a:buClr>
        <a:buSzPct val="60000"/>
        <a:buFont typeface="Wingdings" charset="0"/>
        <a:buChar char="n"/>
        <a:defRPr sz="2800">
          <a:solidFill>
            <a:schemeClr val="bg2"/>
          </a:solidFill>
          <a:latin typeface="Helvetica"/>
          <a:ea typeface="ＭＳ Ｐゴシック" pitchFamily="-106" charset="-128"/>
          <a:cs typeface="Helvetica"/>
        </a:defRPr>
      </a:lvl2pPr>
      <a:lvl3pPr marL="1143000" indent="-228600" algn="l" rtl="0" eaLnBrk="1" fontAlgn="base" hangingPunct="1">
        <a:spcBef>
          <a:spcPct val="25000"/>
        </a:spcBef>
        <a:spcAft>
          <a:spcPct val="0"/>
        </a:spcAft>
        <a:buClr>
          <a:srgbClr val="953735"/>
        </a:buClr>
        <a:buSzPct val="60000"/>
        <a:buFont typeface="Wingdings" charset="0"/>
        <a:buChar char="n"/>
        <a:defRPr sz="2000">
          <a:solidFill>
            <a:schemeClr val="bg2"/>
          </a:solidFill>
          <a:latin typeface="Helvetica"/>
          <a:ea typeface="ＭＳ Ｐゴシック" pitchFamily="-106" charset="-128"/>
          <a:cs typeface="Helvetica"/>
        </a:defRPr>
      </a:lvl3pPr>
      <a:lvl4pPr marL="1600200" indent="-228600" algn="l" rtl="0" eaLnBrk="1" fontAlgn="base" hangingPunct="1">
        <a:spcBef>
          <a:spcPct val="25000"/>
        </a:spcBef>
        <a:spcAft>
          <a:spcPct val="0"/>
        </a:spcAft>
        <a:buClr>
          <a:srgbClr val="953735"/>
        </a:buClr>
        <a:buSzPct val="60000"/>
        <a:buFont typeface="Wingdings" charset="0"/>
        <a:buChar char="n"/>
        <a:defRPr sz="2000">
          <a:solidFill>
            <a:schemeClr val="bg2"/>
          </a:solidFill>
          <a:latin typeface="Helvetica"/>
          <a:ea typeface="ＭＳ Ｐゴシック" pitchFamily="-106" charset="-128"/>
          <a:cs typeface="Helvetica"/>
        </a:defRPr>
      </a:lvl4pPr>
      <a:lvl5pPr marL="2057400" indent="-228600" algn="l" rtl="0" eaLnBrk="1" fontAlgn="base" hangingPunct="1">
        <a:spcBef>
          <a:spcPct val="25000"/>
        </a:spcBef>
        <a:spcAft>
          <a:spcPct val="0"/>
        </a:spcAft>
        <a:buClr>
          <a:srgbClr val="953735"/>
        </a:buClr>
        <a:buSzPct val="60000"/>
        <a:buFont typeface="Wingdings" charset="0"/>
        <a:buChar char="n"/>
        <a:defRPr sz="2000">
          <a:solidFill>
            <a:schemeClr val="bg2"/>
          </a:solidFill>
          <a:latin typeface="Helvetica"/>
          <a:ea typeface="ＭＳ Ｐゴシック" pitchFamily="-106" charset="-128"/>
          <a:cs typeface="Helvetica"/>
        </a:defRPr>
      </a:lvl5pPr>
      <a:lvl6pPr marL="2514600" indent="-228600" algn="l" rtl="0" eaLnBrk="1" fontAlgn="base" hangingPunct="1">
        <a:spcBef>
          <a:spcPct val="25000"/>
        </a:spcBef>
        <a:spcAft>
          <a:spcPct val="0"/>
        </a:spcAft>
        <a:buClr>
          <a:srgbClr val="D7A415"/>
        </a:buClr>
        <a:buSzPct val="60000"/>
        <a:buFont typeface="Wingdings" pitchFamily="-106" charset="2"/>
        <a:buChar char="n"/>
        <a:defRPr>
          <a:solidFill>
            <a:srgbClr val="646464"/>
          </a:solidFill>
          <a:latin typeface="+mn-lt"/>
          <a:ea typeface="ＭＳ Ｐゴシック" pitchFamily="-106" charset="-128"/>
        </a:defRPr>
      </a:lvl6pPr>
      <a:lvl7pPr marL="2971800" indent="-228600" algn="l" rtl="0" eaLnBrk="1" fontAlgn="base" hangingPunct="1">
        <a:spcBef>
          <a:spcPct val="25000"/>
        </a:spcBef>
        <a:spcAft>
          <a:spcPct val="0"/>
        </a:spcAft>
        <a:buClr>
          <a:srgbClr val="D7A415"/>
        </a:buClr>
        <a:buSzPct val="60000"/>
        <a:buFont typeface="Wingdings" pitchFamily="-106" charset="2"/>
        <a:buChar char="n"/>
        <a:defRPr>
          <a:solidFill>
            <a:srgbClr val="646464"/>
          </a:solidFill>
          <a:latin typeface="+mn-lt"/>
          <a:ea typeface="ＭＳ Ｐゴシック" pitchFamily="-106" charset="-128"/>
        </a:defRPr>
      </a:lvl7pPr>
      <a:lvl8pPr marL="3429000" indent="-228600" algn="l" rtl="0" eaLnBrk="1" fontAlgn="base" hangingPunct="1">
        <a:spcBef>
          <a:spcPct val="25000"/>
        </a:spcBef>
        <a:spcAft>
          <a:spcPct val="0"/>
        </a:spcAft>
        <a:buClr>
          <a:srgbClr val="D7A415"/>
        </a:buClr>
        <a:buSzPct val="60000"/>
        <a:buFont typeface="Wingdings" pitchFamily="-106" charset="2"/>
        <a:buChar char="n"/>
        <a:defRPr>
          <a:solidFill>
            <a:srgbClr val="646464"/>
          </a:solidFill>
          <a:latin typeface="+mn-lt"/>
          <a:ea typeface="ＭＳ Ｐゴシック" pitchFamily="-106" charset="-128"/>
        </a:defRPr>
      </a:lvl8pPr>
      <a:lvl9pPr marL="3886200" indent="-228600" algn="l" rtl="0" eaLnBrk="1" fontAlgn="base" hangingPunct="1">
        <a:spcBef>
          <a:spcPct val="25000"/>
        </a:spcBef>
        <a:spcAft>
          <a:spcPct val="0"/>
        </a:spcAft>
        <a:buClr>
          <a:srgbClr val="D7A415"/>
        </a:buClr>
        <a:buSzPct val="60000"/>
        <a:buFont typeface="Wingdings" pitchFamily="-106" charset="2"/>
        <a:buChar char="n"/>
        <a:defRPr>
          <a:solidFill>
            <a:srgbClr val="646464"/>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897511" y="1447800"/>
            <a:ext cx="3979714" cy="1981200"/>
          </a:xfrm>
        </p:spPr>
        <p:txBody>
          <a:bodyPr/>
          <a:lstStyle/>
          <a:p>
            <a:r>
              <a:rPr lang="en-US" dirty="0" smtClean="0"/>
              <a:t>Classroom Slides</a:t>
            </a:r>
            <a:r>
              <a:rPr lang="en-US" smtClean="0"/>
              <a:t>: </a:t>
            </a:r>
            <a:r>
              <a:rPr lang="en-US" i="1" smtClean="0"/>
              <a:t>Brain </a:t>
            </a:r>
            <a:r>
              <a:rPr lang="en-US" i="1" dirty="0"/>
              <a:t>Chemistry </a:t>
            </a:r>
            <a:r>
              <a:rPr lang="en-US" i="1" dirty="0" smtClean="0"/>
              <a:t>Teacher’s Guide</a:t>
            </a:r>
            <a:endParaRPr lang="en-US" i="1" dirty="0"/>
          </a:p>
        </p:txBody>
      </p:sp>
      <p:sp>
        <p:nvSpPr>
          <p:cNvPr id="5" name="Subtitle 4"/>
          <p:cNvSpPr>
            <a:spLocks noGrp="1"/>
          </p:cNvSpPr>
          <p:nvPr>
            <p:ph type="subTitle" idx="1"/>
          </p:nvPr>
        </p:nvSpPr>
        <p:spPr>
          <a:xfrm>
            <a:off x="4897511" y="3657599"/>
            <a:ext cx="3979714" cy="2967981"/>
          </a:xfrm>
        </p:spPr>
        <p:txBody>
          <a:bodyPr/>
          <a:lstStyle/>
          <a:p>
            <a:pPr>
              <a:spcBef>
                <a:spcPts val="300"/>
              </a:spcBef>
            </a:pPr>
            <a:r>
              <a:rPr lang="en-US" sz="2400" dirty="0" smtClean="0"/>
              <a:t>Nancy P. Moreno, PhD</a:t>
            </a:r>
          </a:p>
          <a:p>
            <a:pPr>
              <a:spcBef>
                <a:spcPts val="300"/>
              </a:spcBef>
            </a:pPr>
            <a:r>
              <a:rPr lang="en-US" sz="2400" dirty="0" smtClean="0"/>
              <a:t>Barbara Z. Tharp, MS</a:t>
            </a:r>
          </a:p>
          <a:p>
            <a:pPr>
              <a:spcBef>
                <a:spcPts val="300"/>
              </a:spcBef>
            </a:pPr>
            <a:r>
              <a:rPr lang="en-US" sz="2400" dirty="0" err="1" smtClean="0"/>
              <a:t>Tadzia</a:t>
            </a:r>
            <a:r>
              <a:rPr lang="en-US" sz="2400" dirty="0" smtClean="0"/>
              <a:t> </a:t>
            </a:r>
            <a:r>
              <a:rPr lang="en-US" sz="2400" dirty="0" err="1" smtClean="0"/>
              <a:t>GrandPré</a:t>
            </a:r>
            <a:r>
              <a:rPr lang="en-US" sz="2400" dirty="0" smtClean="0"/>
              <a:t>, PhD</a:t>
            </a:r>
          </a:p>
          <a:p>
            <a:pPr>
              <a:spcBef>
                <a:spcPts val="1800"/>
              </a:spcBef>
            </a:pPr>
            <a:r>
              <a:rPr lang="en-US" sz="2200" dirty="0" smtClean="0"/>
              <a:t>Center for </a:t>
            </a:r>
            <a:br>
              <a:rPr lang="en-US" sz="2200" dirty="0" smtClean="0"/>
            </a:br>
            <a:r>
              <a:rPr lang="en-US" sz="2200" dirty="0" smtClean="0"/>
              <a:t>Educational Outreach</a:t>
            </a:r>
          </a:p>
          <a:p>
            <a:pPr>
              <a:spcBef>
                <a:spcPts val="1200"/>
              </a:spcBef>
            </a:pPr>
            <a:r>
              <a:rPr lang="en-US" sz="2200" dirty="0" smtClean="0"/>
              <a:t>Baylor College of Medicine</a:t>
            </a:r>
            <a:endParaRPr lang="en-US" sz="2200" dirty="0"/>
          </a:p>
        </p:txBody>
      </p:sp>
      <p:pic>
        <p:nvPicPr>
          <p:cNvPr id="3" name="Picture 2" descr="BrainChem-c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5380"/>
            <a:ext cx="4572000" cy="2571750"/>
          </a:xfrm>
          <a:prstGeom prst="rect">
            <a:avLst/>
          </a:prstGeom>
        </p:spPr>
      </p:pic>
      <p:sp>
        <p:nvSpPr>
          <p:cNvPr id="10" name="TextBox 9"/>
          <p:cNvSpPr txBox="1"/>
          <p:nvPr/>
        </p:nvSpPr>
        <p:spPr>
          <a:xfrm>
            <a:off x="1423471" y="3907130"/>
            <a:ext cx="3240180" cy="246221"/>
          </a:xfrm>
          <a:prstGeom prst="rect">
            <a:avLst/>
          </a:prstGeom>
          <a:noFill/>
        </p:spPr>
        <p:txBody>
          <a:bodyPr wrap="square" rtlCol="0">
            <a:spAutoFit/>
          </a:bodyPr>
          <a:lstStyle/>
          <a:p>
            <a:pPr algn="r"/>
            <a:r>
              <a:rPr lang="en-US" sz="1000" dirty="0" smtClean="0">
                <a:solidFill>
                  <a:schemeClr val="bg2">
                    <a:lumMod val="65000"/>
                    <a:lumOff val="35000"/>
                  </a:schemeClr>
                </a:solidFill>
                <a:latin typeface="Arial" charset="0"/>
              </a:rPr>
              <a:t>© Mathieu </a:t>
            </a:r>
            <a:r>
              <a:rPr lang="en-US" sz="1000" dirty="0" err="1" smtClean="0">
                <a:solidFill>
                  <a:schemeClr val="bg2">
                    <a:lumMod val="65000"/>
                    <a:lumOff val="35000"/>
                  </a:schemeClr>
                </a:solidFill>
                <a:latin typeface="Arial" charset="0"/>
              </a:rPr>
              <a:t>Letellier</a:t>
            </a:r>
            <a:r>
              <a:rPr lang="en-US" sz="1000" dirty="0" smtClean="0">
                <a:solidFill>
                  <a:schemeClr val="bg2">
                    <a:lumMod val="65000"/>
                    <a:lumOff val="35000"/>
                  </a:schemeClr>
                </a:solidFill>
                <a:latin typeface="Arial" charset="0"/>
              </a:rPr>
              <a:t>. CC-BY-NC-ND.</a:t>
            </a:r>
            <a:endParaRPr lang="en-US" sz="1000" dirty="0">
              <a:solidFill>
                <a:schemeClr val="bg2">
                  <a:lumMod val="65000"/>
                  <a:lumOff val="35000"/>
                </a:schemeClr>
              </a:solidFill>
            </a:endParaRPr>
          </a:p>
        </p:txBody>
      </p:sp>
    </p:spTree>
    <p:extLst>
      <p:ext uri="{BB962C8B-B14F-4D97-AF65-F5344CB8AC3E}">
        <p14:creationId xmlns:p14="http://schemas.microsoft.com/office/powerpoint/2010/main" val="1221446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a:latin typeface="Helvetica" charset="0"/>
                <a:ea typeface="MS PGothic" charset="0"/>
              </a:rPr>
              <a:t>Neuron Firing </a:t>
            </a:r>
          </a:p>
        </p:txBody>
      </p:sp>
      <p:sp>
        <p:nvSpPr>
          <p:cNvPr id="23554" name="Content Placeholder 2"/>
          <p:cNvSpPr>
            <a:spLocks noGrp="1"/>
          </p:cNvSpPr>
          <p:nvPr>
            <p:ph idx="1"/>
          </p:nvPr>
        </p:nvSpPr>
        <p:spPr>
          <a:xfrm>
            <a:off x="677863" y="1371600"/>
            <a:ext cx="7856537" cy="4724400"/>
          </a:xfrm>
        </p:spPr>
        <p:txBody>
          <a:bodyPr/>
          <a:lstStyle/>
          <a:p>
            <a:pPr marL="0" indent="0">
              <a:buFont typeface="Wingdings" charset="0"/>
              <a:buNone/>
            </a:pPr>
            <a:r>
              <a:rPr lang="en-US" sz="2200" dirty="0">
                <a:latin typeface="Helvetica" charset="0"/>
                <a:ea typeface="MS PGothic" charset="0"/>
              </a:rPr>
              <a:t>This microscopic </a:t>
            </a:r>
            <a:br>
              <a:rPr lang="en-US" sz="2200" dirty="0">
                <a:latin typeface="Helvetica" charset="0"/>
                <a:ea typeface="MS PGothic" charset="0"/>
              </a:rPr>
            </a:br>
            <a:r>
              <a:rPr lang="en-US" sz="2200" dirty="0">
                <a:latin typeface="Helvetica" charset="0"/>
                <a:ea typeface="MS PGothic" charset="0"/>
              </a:rPr>
              <a:t>image shows </a:t>
            </a:r>
            <a:br>
              <a:rPr lang="en-US" sz="2200" dirty="0">
                <a:latin typeface="Helvetica" charset="0"/>
                <a:ea typeface="MS PGothic" charset="0"/>
              </a:rPr>
            </a:br>
            <a:r>
              <a:rPr lang="en-US" sz="2200" dirty="0">
                <a:latin typeface="Helvetica" charset="0"/>
                <a:ea typeface="MS PGothic" charset="0"/>
              </a:rPr>
              <a:t>a motor neuron’s </a:t>
            </a:r>
            <a:br>
              <a:rPr lang="en-US" sz="2200" dirty="0">
                <a:latin typeface="Helvetica" charset="0"/>
                <a:ea typeface="MS PGothic" charset="0"/>
              </a:rPr>
            </a:br>
            <a:r>
              <a:rPr lang="en-US" sz="2200" dirty="0">
                <a:latin typeface="Helvetica" charset="0"/>
                <a:ea typeface="MS PGothic" charset="0"/>
              </a:rPr>
              <a:t>nerve endings </a:t>
            </a:r>
            <a:br>
              <a:rPr lang="en-US" sz="2200" dirty="0">
                <a:latin typeface="Helvetica" charset="0"/>
                <a:ea typeface="MS PGothic" charset="0"/>
              </a:rPr>
            </a:br>
            <a:r>
              <a:rPr lang="en-US" sz="2200" dirty="0">
                <a:latin typeface="Helvetica" charset="0"/>
                <a:ea typeface="MS PGothic" charset="0"/>
              </a:rPr>
              <a:t>on top of muscle </a:t>
            </a:r>
            <a:br>
              <a:rPr lang="en-US" sz="2200" dirty="0">
                <a:latin typeface="Helvetica" charset="0"/>
                <a:ea typeface="MS PGothic" charset="0"/>
              </a:rPr>
            </a:br>
            <a:r>
              <a:rPr lang="en-US" sz="2200" dirty="0">
                <a:latin typeface="Helvetica" charset="0"/>
                <a:ea typeface="MS PGothic" charset="0"/>
              </a:rPr>
              <a:t>fibers. When a </a:t>
            </a:r>
            <a:br>
              <a:rPr lang="en-US" sz="2200" dirty="0">
                <a:latin typeface="Helvetica" charset="0"/>
                <a:ea typeface="MS PGothic" charset="0"/>
              </a:rPr>
            </a:br>
            <a:r>
              <a:rPr lang="en-US" sz="2200" dirty="0">
                <a:latin typeface="Helvetica" charset="0"/>
                <a:ea typeface="MS PGothic" charset="0"/>
              </a:rPr>
              <a:t>neuron fires, a </a:t>
            </a:r>
            <a:br>
              <a:rPr lang="en-US" sz="2200" dirty="0">
                <a:latin typeface="Helvetica" charset="0"/>
                <a:ea typeface="MS PGothic" charset="0"/>
              </a:rPr>
            </a:br>
            <a:r>
              <a:rPr lang="en-US" sz="2200" dirty="0">
                <a:latin typeface="Helvetica" charset="0"/>
                <a:ea typeface="MS PGothic" charset="0"/>
              </a:rPr>
              <a:t>neurotransmitter </a:t>
            </a:r>
            <a:br>
              <a:rPr lang="en-US" sz="2200" dirty="0">
                <a:latin typeface="Helvetica" charset="0"/>
                <a:ea typeface="MS PGothic" charset="0"/>
              </a:rPr>
            </a:br>
            <a:r>
              <a:rPr lang="en-US" sz="2200" dirty="0">
                <a:latin typeface="Helvetica" charset="0"/>
                <a:ea typeface="MS PGothic" charset="0"/>
              </a:rPr>
              <a:t>is released into </a:t>
            </a:r>
            <a:br>
              <a:rPr lang="en-US" sz="2200" dirty="0">
                <a:latin typeface="Helvetica" charset="0"/>
                <a:ea typeface="MS PGothic" charset="0"/>
              </a:rPr>
            </a:br>
            <a:r>
              <a:rPr lang="en-US" sz="2200" dirty="0">
                <a:latin typeface="Helvetica" charset="0"/>
                <a:ea typeface="MS PGothic" charset="0"/>
              </a:rPr>
              <a:t>the space </a:t>
            </a:r>
            <a:br>
              <a:rPr lang="en-US" sz="2200" dirty="0">
                <a:latin typeface="Helvetica" charset="0"/>
                <a:ea typeface="MS PGothic" charset="0"/>
              </a:rPr>
            </a:br>
            <a:r>
              <a:rPr lang="en-US" sz="2200" dirty="0">
                <a:latin typeface="Helvetica" charset="0"/>
                <a:ea typeface="MS PGothic" charset="0"/>
              </a:rPr>
              <a:t>between the </a:t>
            </a:r>
            <a:br>
              <a:rPr lang="en-US" sz="2200" dirty="0">
                <a:latin typeface="Helvetica" charset="0"/>
                <a:ea typeface="MS PGothic" charset="0"/>
              </a:rPr>
            </a:br>
            <a:r>
              <a:rPr lang="en-US" sz="2200" dirty="0">
                <a:latin typeface="Helvetica" charset="0"/>
                <a:ea typeface="MS PGothic" charset="0"/>
              </a:rPr>
              <a:t>motor neuron (synaptic cleft) and that of the muscle fiber; it diffuses across the space and triggers the series of events that leads to contraction of the muscle. </a:t>
            </a:r>
          </a:p>
        </p:txBody>
      </p:sp>
      <p:pic>
        <p:nvPicPr>
          <p:cNvPr id="23555" name="Picture 3" descr="Neuromuscular_Junct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81338" y="1524000"/>
            <a:ext cx="5376862" cy="31369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49083" y="6320623"/>
            <a:ext cx="3094918" cy="400110"/>
          </a:xfrm>
          <a:prstGeom prst="rect">
            <a:avLst/>
          </a:prstGeom>
          <a:noFill/>
        </p:spPr>
        <p:txBody>
          <a:bodyPr wrap="square" rtlCol="0">
            <a:spAutoFit/>
          </a:bodyPr>
          <a:lstStyle/>
          <a:p>
            <a:pPr algn="r"/>
            <a:r>
              <a:rPr lang="en-US" sz="1000" dirty="0" smtClean="0">
                <a:solidFill>
                  <a:schemeClr val="bg2">
                    <a:lumMod val="65000"/>
                    <a:lumOff val="35000"/>
                  </a:schemeClr>
                </a:solidFill>
                <a:latin typeface="Arial" charset="0"/>
              </a:rPr>
              <a:t>Image courtesy of Thomas </a:t>
            </a:r>
            <a:r>
              <a:rPr lang="en-US" sz="1000" dirty="0" err="1" smtClean="0">
                <a:solidFill>
                  <a:schemeClr val="bg2">
                    <a:lumMod val="65000"/>
                    <a:lumOff val="35000"/>
                  </a:schemeClr>
                </a:solidFill>
                <a:latin typeface="Arial" charset="0"/>
              </a:rPr>
              <a:t>Caceci</a:t>
            </a:r>
            <a:r>
              <a:rPr lang="en-US" sz="1000" dirty="0" smtClean="0">
                <a:solidFill>
                  <a:schemeClr val="bg2">
                    <a:lumMod val="65000"/>
                    <a:lumOff val="35000"/>
                  </a:schemeClr>
                </a:solidFill>
                <a:latin typeface="Arial" charset="0"/>
              </a:rPr>
              <a:t>, PhD, Virginia-Maryland Regional College of Veterinary Medicine.</a:t>
            </a:r>
            <a:endParaRPr lang="en-US" sz="1000" dirty="0">
              <a:solidFill>
                <a:schemeClr val="bg2">
                  <a:lumMod val="65000"/>
                  <a:lumOff val="35000"/>
                </a:schemeClr>
              </a:solidFill>
            </a:endParaRPr>
          </a:p>
        </p:txBody>
      </p:sp>
    </p:spTree>
    <p:extLst>
      <p:ext uri="{BB962C8B-B14F-4D97-AF65-F5344CB8AC3E}">
        <p14:creationId xmlns:p14="http://schemas.microsoft.com/office/powerpoint/2010/main" val="1638855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latin typeface="Helvetica" charset="0"/>
                <a:ea typeface="MS PGothic" charset="0"/>
              </a:rPr>
              <a:t>Neuron Circuits</a:t>
            </a:r>
          </a:p>
        </p:txBody>
      </p:sp>
      <p:sp>
        <p:nvSpPr>
          <p:cNvPr id="25602" name="Content Placeholder 2"/>
          <p:cNvSpPr>
            <a:spLocks noGrp="1"/>
          </p:cNvSpPr>
          <p:nvPr>
            <p:ph idx="1"/>
          </p:nvPr>
        </p:nvSpPr>
        <p:spPr/>
        <p:txBody>
          <a:bodyPr/>
          <a:lstStyle/>
          <a:p>
            <a:r>
              <a:rPr lang="en-US" sz="2600" dirty="0">
                <a:latin typeface="Helvetica" charset="0"/>
                <a:ea typeface="MS PGothic" charset="0"/>
              </a:rPr>
              <a:t>When a neuron “fires,” it </a:t>
            </a:r>
            <a:br>
              <a:rPr lang="en-US" sz="2600" dirty="0">
                <a:latin typeface="Helvetica" charset="0"/>
                <a:ea typeface="MS PGothic" charset="0"/>
              </a:rPr>
            </a:br>
            <a:r>
              <a:rPr lang="en-US" sz="2600" dirty="0">
                <a:latin typeface="Helvetica" charset="0"/>
                <a:ea typeface="MS PGothic" charset="0"/>
              </a:rPr>
              <a:t>sends an impulse to one </a:t>
            </a:r>
            <a:br>
              <a:rPr lang="en-US" sz="2600" dirty="0">
                <a:latin typeface="Helvetica" charset="0"/>
                <a:ea typeface="MS PGothic" charset="0"/>
              </a:rPr>
            </a:br>
            <a:r>
              <a:rPr lang="en-US" sz="2600" dirty="0">
                <a:latin typeface="Helvetica" charset="0"/>
                <a:ea typeface="MS PGothic" charset="0"/>
              </a:rPr>
              <a:t>or more other neurons. </a:t>
            </a:r>
          </a:p>
          <a:p>
            <a:r>
              <a:rPr lang="en-US" sz="2600" dirty="0">
                <a:latin typeface="Helvetica" charset="0"/>
                <a:ea typeface="MS PGothic" charset="0"/>
              </a:rPr>
              <a:t>Some neurons are </a:t>
            </a:r>
            <a:r>
              <a:rPr lang="en-US" sz="2600" dirty="0" smtClean="0">
                <a:latin typeface="Helvetica" charset="0"/>
                <a:ea typeface="MS PGothic" charset="0"/>
              </a:rPr>
              <a:t/>
            </a:r>
            <a:br>
              <a:rPr lang="en-US" sz="2600" dirty="0" smtClean="0">
                <a:latin typeface="Helvetica" charset="0"/>
                <a:ea typeface="MS PGothic" charset="0"/>
              </a:rPr>
            </a:br>
            <a:r>
              <a:rPr lang="en-US" sz="2600" dirty="0" smtClean="0">
                <a:latin typeface="Helvetica" charset="0"/>
                <a:ea typeface="MS PGothic" charset="0"/>
              </a:rPr>
              <a:t>coupled directly</a:t>
            </a:r>
            <a:r>
              <a:rPr lang="en-US" sz="2600" dirty="0">
                <a:latin typeface="Helvetica" charset="0"/>
                <a:ea typeface="MS PGothic" charset="0"/>
              </a:rPr>
              <a:t>, so that </a:t>
            </a:r>
            <a:r>
              <a:rPr lang="en-US" sz="2600" dirty="0" smtClean="0">
                <a:latin typeface="Helvetica" charset="0"/>
                <a:ea typeface="MS PGothic" charset="0"/>
              </a:rPr>
              <a:t/>
            </a:r>
            <a:br>
              <a:rPr lang="en-US" sz="2600" dirty="0" smtClean="0">
                <a:latin typeface="Helvetica" charset="0"/>
                <a:ea typeface="MS PGothic" charset="0"/>
              </a:rPr>
            </a:br>
            <a:r>
              <a:rPr lang="en-US" sz="2600" dirty="0" smtClean="0">
                <a:latin typeface="Helvetica" charset="0"/>
                <a:ea typeface="MS PGothic" charset="0"/>
              </a:rPr>
              <a:t>an </a:t>
            </a:r>
            <a:r>
              <a:rPr lang="en-US" sz="2600" dirty="0">
                <a:latin typeface="Helvetica" charset="0"/>
                <a:ea typeface="MS PGothic" charset="0"/>
              </a:rPr>
              <a:t>electrical </a:t>
            </a:r>
            <a:r>
              <a:rPr lang="en-US" sz="2600" dirty="0" smtClean="0">
                <a:latin typeface="Helvetica" charset="0"/>
                <a:ea typeface="MS PGothic" charset="0"/>
              </a:rPr>
              <a:t>signal </a:t>
            </a:r>
            <a:br>
              <a:rPr lang="en-US" sz="2600" dirty="0" smtClean="0">
                <a:latin typeface="Helvetica" charset="0"/>
                <a:ea typeface="MS PGothic" charset="0"/>
              </a:rPr>
            </a:br>
            <a:r>
              <a:rPr lang="en-US" sz="2600" dirty="0" smtClean="0">
                <a:latin typeface="Helvetica" charset="0"/>
                <a:ea typeface="MS PGothic" charset="0"/>
              </a:rPr>
              <a:t>traveling </a:t>
            </a:r>
            <a:r>
              <a:rPr lang="en-US" sz="2600" dirty="0">
                <a:latin typeface="Helvetica" charset="0"/>
                <a:ea typeface="MS PGothic" charset="0"/>
              </a:rPr>
              <a:t>down one </a:t>
            </a:r>
            <a:br>
              <a:rPr lang="en-US" sz="2600" dirty="0">
                <a:latin typeface="Helvetica" charset="0"/>
                <a:ea typeface="MS PGothic" charset="0"/>
              </a:rPr>
            </a:br>
            <a:r>
              <a:rPr lang="en-US" sz="2600" dirty="0">
                <a:latin typeface="Helvetica" charset="0"/>
                <a:ea typeface="MS PGothic" charset="0"/>
              </a:rPr>
              <a:t>neuron passes directly to </a:t>
            </a:r>
            <a:r>
              <a:rPr lang="en-US" sz="2600" dirty="0" smtClean="0">
                <a:latin typeface="Helvetica" charset="0"/>
                <a:ea typeface="MS PGothic" charset="0"/>
              </a:rPr>
              <a:t>the </a:t>
            </a:r>
            <a:r>
              <a:rPr lang="en-US" sz="2600" dirty="0">
                <a:latin typeface="Helvetica" charset="0"/>
                <a:ea typeface="MS PGothic" charset="0"/>
              </a:rPr>
              <a:t>next one. </a:t>
            </a:r>
          </a:p>
          <a:p>
            <a:r>
              <a:rPr lang="en-US" sz="2600" dirty="0">
                <a:latin typeface="Helvetica" charset="0"/>
                <a:ea typeface="MS PGothic" charset="0"/>
              </a:rPr>
              <a:t>Other neurons use chemical messengers, known as neurotransmitters, to send signals to other neurons. </a:t>
            </a:r>
          </a:p>
        </p:txBody>
      </p:sp>
      <p:pic>
        <p:nvPicPr>
          <p:cNvPr id="25603" name="Picture 3" descr="Circuit_DeKoninck6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8228" y="1395424"/>
            <a:ext cx="3657600"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263488" y="6464657"/>
            <a:ext cx="3880514" cy="246221"/>
          </a:xfrm>
          <a:prstGeom prst="rect">
            <a:avLst/>
          </a:prstGeom>
          <a:noFill/>
        </p:spPr>
        <p:txBody>
          <a:bodyPr wrap="square" rtlCol="0">
            <a:spAutoFit/>
          </a:bodyPr>
          <a:lstStyle/>
          <a:p>
            <a:pPr algn="r"/>
            <a:r>
              <a:rPr lang="en-US" sz="1000" dirty="0" smtClean="0">
                <a:solidFill>
                  <a:schemeClr val="bg2">
                    <a:lumMod val="65000"/>
                    <a:lumOff val="35000"/>
                  </a:schemeClr>
                </a:solidFill>
                <a:latin typeface="Arial" charset="0"/>
              </a:rPr>
              <a:t>SEM courtesy of Paul De </a:t>
            </a:r>
            <a:r>
              <a:rPr lang="en-US" sz="1000" dirty="0" err="1" smtClean="0">
                <a:solidFill>
                  <a:schemeClr val="bg2">
                    <a:lumMod val="65000"/>
                    <a:lumOff val="35000"/>
                  </a:schemeClr>
                </a:solidFill>
                <a:latin typeface="Arial" charset="0"/>
              </a:rPr>
              <a:t>Koninck</a:t>
            </a:r>
            <a:r>
              <a:rPr lang="en-US" sz="1000" dirty="0" smtClean="0">
                <a:solidFill>
                  <a:schemeClr val="bg2">
                    <a:lumMod val="65000"/>
                    <a:lumOff val="35000"/>
                  </a:schemeClr>
                </a:solidFill>
                <a:latin typeface="Arial" charset="0"/>
              </a:rPr>
              <a:t>, PhD, Laval University.</a:t>
            </a:r>
            <a:endParaRPr lang="en-US" sz="1000" dirty="0">
              <a:solidFill>
                <a:schemeClr val="bg2">
                  <a:lumMod val="65000"/>
                  <a:lumOff val="35000"/>
                </a:schemeClr>
              </a:solidFill>
            </a:endParaRPr>
          </a:p>
        </p:txBody>
      </p:sp>
    </p:spTree>
    <p:extLst>
      <p:ext uri="{BB962C8B-B14F-4D97-AF65-F5344CB8AC3E}">
        <p14:creationId xmlns:p14="http://schemas.microsoft.com/office/powerpoint/2010/main" val="1375043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atin typeface="Helvetica" charset="0"/>
                <a:ea typeface="MS PGothic" charset="0"/>
              </a:rPr>
              <a:t>Build a Circuit</a:t>
            </a:r>
          </a:p>
        </p:txBody>
      </p:sp>
      <p:pic>
        <p:nvPicPr>
          <p:cNvPr id="27650" name="Picture 3" descr="Circuit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349500"/>
            <a:ext cx="28067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Content Placeholder 2"/>
          <p:cNvSpPr>
            <a:spLocks noGrp="1"/>
          </p:cNvSpPr>
          <p:nvPr>
            <p:ph idx="1"/>
          </p:nvPr>
        </p:nvSpPr>
        <p:spPr>
          <a:xfrm>
            <a:off x="677863" y="1371600"/>
            <a:ext cx="7780337" cy="4953000"/>
          </a:xfrm>
        </p:spPr>
        <p:txBody>
          <a:bodyPr/>
          <a:lstStyle/>
          <a:p>
            <a:r>
              <a:rPr lang="en-US" sz="2400" dirty="0">
                <a:latin typeface="Helvetica" charset="0"/>
                <a:ea typeface="MS PGothic" charset="0"/>
              </a:rPr>
              <a:t>Wrap the exposed end of one wire from the light bulb around one pole on the battery. Tape it in place with a piece of electrical tape. </a:t>
            </a:r>
          </a:p>
          <a:p>
            <a:r>
              <a:rPr lang="en-US" sz="2400" dirty="0">
                <a:latin typeface="Helvetica" charset="0"/>
                <a:ea typeface="MS PGothic" charset="0"/>
              </a:rPr>
              <a:t>Attach the end of the other wire to the </a:t>
            </a:r>
            <a:br>
              <a:rPr lang="en-US" sz="2400" dirty="0">
                <a:latin typeface="Helvetica" charset="0"/>
                <a:ea typeface="MS PGothic" charset="0"/>
              </a:rPr>
            </a:br>
            <a:r>
              <a:rPr lang="en-US" sz="2400" dirty="0">
                <a:latin typeface="Helvetica" charset="0"/>
                <a:ea typeface="MS PGothic" charset="0"/>
              </a:rPr>
              <a:t>second battery pole and tape it in place. </a:t>
            </a:r>
          </a:p>
          <a:p>
            <a:r>
              <a:rPr lang="en-US" sz="2400" dirty="0">
                <a:latin typeface="Helvetica" charset="0"/>
                <a:ea typeface="MS PGothic" charset="0"/>
              </a:rPr>
              <a:t>Test the connection by briefly touching </a:t>
            </a:r>
            <a:br>
              <a:rPr lang="en-US" sz="2400" dirty="0">
                <a:latin typeface="Helvetica" charset="0"/>
                <a:ea typeface="MS PGothic" charset="0"/>
              </a:rPr>
            </a:br>
            <a:r>
              <a:rPr lang="en-US" sz="2400" dirty="0">
                <a:latin typeface="Helvetica" charset="0"/>
                <a:ea typeface="MS PGothic" charset="0"/>
              </a:rPr>
              <a:t>the exposed ends of the two loose </a:t>
            </a:r>
            <a:br>
              <a:rPr lang="en-US" sz="2400" dirty="0">
                <a:latin typeface="Helvetica" charset="0"/>
                <a:ea typeface="MS PGothic" charset="0"/>
              </a:rPr>
            </a:br>
            <a:r>
              <a:rPr lang="en-US" sz="2400" dirty="0">
                <a:latin typeface="Helvetica" charset="0"/>
                <a:ea typeface="MS PGothic" charset="0"/>
              </a:rPr>
              <a:t>wires together. (The bulb should </a:t>
            </a:r>
            <a:br>
              <a:rPr lang="en-US" sz="2400" dirty="0">
                <a:latin typeface="Helvetica" charset="0"/>
                <a:ea typeface="MS PGothic" charset="0"/>
              </a:rPr>
            </a:br>
            <a:r>
              <a:rPr lang="en-US" sz="2400" dirty="0">
                <a:latin typeface="Helvetica" charset="0"/>
                <a:ea typeface="MS PGothic" charset="0"/>
              </a:rPr>
              <a:t>burn brightly.) </a:t>
            </a:r>
          </a:p>
          <a:p>
            <a:r>
              <a:rPr lang="en-US" sz="2400" dirty="0">
                <a:latin typeface="Helvetica" charset="0"/>
                <a:ea typeface="MS PGothic" charset="0"/>
              </a:rPr>
              <a:t>Wrap the exposed ends of the loose wires with the aluminum foil, as shown above.</a:t>
            </a:r>
          </a:p>
        </p:txBody>
      </p:sp>
    </p:spTree>
    <p:extLst>
      <p:ext uri="{BB962C8B-B14F-4D97-AF65-F5344CB8AC3E}">
        <p14:creationId xmlns:p14="http://schemas.microsoft.com/office/powerpoint/2010/main" val="729412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atin typeface="Helvetica" charset="0"/>
                <a:ea typeface="MS PGothic" charset="0"/>
              </a:rPr>
              <a:t>Neurotransmitters Contain Chemicals</a:t>
            </a:r>
          </a:p>
        </p:txBody>
      </p:sp>
      <p:sp>
        <p:nvSpPr>
          <p:cNvPr id="29698" name="Content Placeholder 2"/>
          <p:cNvSpPr>
            <a:spLocks noGrp="1"/>
          </p:cNvSpPr>
          <p:nvPr>
            <p:ph idx="1"/>
          </p:nvPr>
        </p:nvSpPr>
        <p:spPr>
          <a:xfrm>
            <a:off x="5486399" y="1371600"/>
            <a:ext cx="3286079" cy="4545206"/>
          </a:xfrm>
        </p:spPr>
        <p:txBody>
          <a:bodyPr/>
          <a:lstStyle/>
          <a:p>
            <a:pPr marL="0" indent="0">
              <a:buFont typeface="Wingdings" charset="0"/>
              <a:buNone/>
            </a:pPr>
            <a:r>
              <a:rPr lang="en-US" sz="2600" dirty="0">
                <a:latin typeface="Helvetica" charset="0"/>
                <a:ea typeface="MS PGothic" charset="0"/>
              </a:rPr>
              <a:t>A scanning electron microscope image </a:t>
            </a:r>
            <a:r>
              <a:rPr lang="en-US" sz="2600" dirty="0" smtClean="0">
                <a:latin typeface="Helvetica" charset="0"/>
                <a:ea typeface="MS PGothic" charset="0"/>
              </a:rPr>
              <a:t/>
            </a:r>
            <a:br>
              <a:rPr lang="en-US" sz="2600" dirty="0" smtClean="0">
                <a:latin typeface="Helvetica" charset="0"/>
                <a:ea typeface="MS PGothic" charset="0"/>
              </a:rPr>
            </a:br>
            <a:r>
              <a:rPr lang="en-US" sz="2600" dirty="0" smtClean="0">
                <a:latin typeface="Helvetica" charset="0"/>
                <a:ea typeface="MS PGothic" charset="0"/>
              </a:rPr>
              <a:t>of </a:t>
            </a:r>
            <a:r>
              <a:rPr lang="en-US" sz="2600" dirty="0">
                <a:latin typeface="Helvetica" charset="0"/>
                <a:ea typeface="MS PGothic" charset="0"/>
              </a:rPr>
              <a:t>a nerve ending (large, </a:t>
            </a:r>
            <a:r>
              <a:rPr lang="en-US" sz="2600" dirty="0" smtClean="0">
                <a:latin typeface="Helvetica" charset="0"/>
                <a:ea typeface="MS PGothic" charset="0"/>
              </a:rPr>
              <a:t>round </a:t>
            </a:r>
            <a:r>
              <a:rPr lang="en-US" sz="2600" dirty="0">
                <a:latin typeface="Helvetica" charset="0"/>
                <a:ea typeface="MS PGothic" charset="0"/>
              </a:rPr>
              <a:t>object). It has been broken open to reveal vesicles containing chemicals </a:t>
            </a:r>
            <a:r>
              <a:rPr lang="en-US" sz="2600" dirty="0" smtClean="0">
                <a:latin typeface="Helvetica" charset="0"/>
                <a:ea typeface="MS PGothic" charset="0"/>
              </a:rPr>
              <a:t>(orange and blue) </a:t>
            </a:r>
            <a:r>
              <a:rPr lang="en-US" sz="2600" dirty="0">
                <a:latin typeface="Helvetica" charset="0"/>
                <a:ea typeface="MS PGothic" charset="0"/>
              </a:rPr>
              <a:t>used to pass messages in </a:t>
            </a:r>
            <a:r>
              <a:rPr lang="en-US" sz="2600" dirty="0" smtClean="0">
                <a:latin typeface="Helvetica" charset="0"/>
                <a:ea typeface="MS PGothic" charset="0"/>
              </a:rPr>
              <a:t/>
            </a:r>
            <a:br>
              <a:rPr lang="en-US" sz="2600" dirty="0" smtClean="0">
                <a:latin typeface="Helvetica" charset="0"/>
                <a:ea typeface="MS PGothic" charset="0"/>
              </a:rPr>
            </a:br>
            <a:r>
              <a:rPr lang="en-US" sz="2600" dirty="0" smtClean="0">
                <a:latin typeface="Helvetica" charset="0"/>
                <a:ea typeface="MS PGothic" charset="0"/>
              </a:rPr>
              <a:t>the </a:t>
            </a:r>
            <a:r>
              <a:rPr lang="en-US" sz="2600" dirty="0">
                <a:latin typeface="Helvetica" charset="0"/>
                <a:ea typeface="MS PGothic" charset="0"/>
              </a:rPr>
              <a:t>nervous system. </a:t>
            </a:r>
          </a:p>
        </p:txBody>
      </p:sp>
      <p:pic>
        <p:nvPicPr>
          <p:cNvPr id="29699" name="Picture 3" descr="Vescicles_Carvalh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251" y="1424382"/>
            <a:ext cx="4553712" cy="363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254963" y="6464657"/>
            <a:ext cx="3889037" cy="246221"/>
          </a:xfrm>
          <a:prstGeom prst="rect">
            <a:avLst/>
          </a:prstGeom>
          <a:noFill/>
        </p:spPr>
        <p:txBody>
          <a:bodyPr wrap="square" rtlCol="0">
            <a:spAutoFit/>
          </a:bodyPr>
          <a:lstStyle/>
          <a:p>
            <a:pPr algn="r"/>
            <a:r>
              <a:rPr lang="en-US" sz="1000" dirty="0" smtClean="0">
                <a:solidFill>
                  <a:schemeClr val="bg2">
                    <a:lumMod val="65000"/>
                    <a:lumOff val="35000"/>
                  </a:schemeClr>
                </a:solidFill>
                <a:latin typeface="Arial" charset="0"/>
              </a:rPr>
              <a:t>Image courtesy of Tina </a:t>
            </a:r>
            <a:r>
              <a:rPr lang="en-US" sz="1000" dirty="0" err="1" smtClean="0">
                <a:solidFill>
                  <a:schemeClr val="bg2">
                    <a:lumMod val="65000"/>
                    <a:lumOff val="35000"/>
                  </a:schemeClr>
                </a:solidFill>
                <a:latin typeface="Arial" charset="0"/>
              </a:rPr>
              <a:t>Carvalho</a:t>
            </a:r>
            <a:r>
              <a:rPr lang="en-US" sz="1000" dirty="0" smtClean="0">
                <a:solidFill>
                  <a:schemeClr val="bg2">
                    <a:lumMod val="65000"/>
                    <a:lumOff val="35000"/>
                  </a:schemeClr>
                </a:solidFill>
                <a:latin typeface="Arial" charset="0"/>
              </a:rPr>
              <a:t>, MS, University of Hawai’i.</a:t>
            </a:r>
            <a:endParaRPr lang="en-US" sz="1000" dirty="0">
              <a:solidFill>
                <a:schemeClr val="bg2">
                  <a:lumMod val="65000"/>
                  <a:lumOff val="35000"/>
                </a:schemeClr>
              </a:solidFill>
            </a:endParaRPr>
          </a:p>
        </p:txBody>
      </p:sp>
    </p:spTree>
    <p:extLst>
      <p:ext uri="{BB962C8B-B14F-4D97-AF65-F5344CB8AC3E}">
        <p14:creationId xmlns:p14="http://schemas.microsoft.com/office/powerpoint/2010/main" val="1459697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atin typeface="Helvetica" charset="0"/>
                <a:ea typeface="MS PGothic" charset="0"/>
              </a:rPr>
              <a:t>Neurons Have Specialized Receptors</a:t>
            </a:r>
          </a:p>
        </p:txBody>
      </p:sp>
      <p:sp>
        <p:nvSpPr>
          <p:cNvPr id="31746" name="Content Placeholder 2"/>
          <p:cNvSpPr>
            <a:spLocks noGrp="1"/>
          </p:cNvSpPr>
          <p:nvPr>
            <p:ph idx="1"/>
          </p:nvPr>
        </p:nvSpPr>
        <p:spPr>
          <a:xfrm>
            <a:off x="704049" y="5253072"/>
            <a:ext cx="7780337" cy="762000"/>
          </a:xfrm>
        </p:spPr>
        <p:txBody>
          <a:bodyPr/>
          <a:lstStyle/>
          <a:p>
            <a:pPr marL="0" indent="0">
              <a:buFont typeface="Wingdings" charset="0"/>
              <a:buNone/>
            </a:pPr>
            <a:r>
              <a:rPr lang="en-US" sz="2600" dirty="0">
                <a:latin typeface="Helvetica" charset="0"/>
                <a:ea typeface="MS PGothic" charset="0"/>
              </a:rPr>
              <a:t>Microscopic image of a single neuron stained to reveal receptor sites for a specific chemical.</a:t>
            </a:r>
          </a:p>
        </p:txBody>
      </p:sp>
      <p:pic>
        <p:nvPicPr>
          <p:cNvPr id="31747" name="Picture 3" descr="neuron2 hi res mcneil r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8133" y="1254126"/>
            <a:ext cx="3840480" cy="387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878871" y="6464657"/>
            <a:ext cx="3265130" cy="246221"/>
          </a:xfrm>
          <a:prstGeom prst="rect">
            <a:avLst/>
          </a:prstGeom>
          <a:noFill/>
        </p:spPr>
        <p:txBody>
          <a:bodyPr wrap="square" rtlCol="0">
            <a:spAutoFit/>
          </a:bodyPr>
          <a:lstStyle/>
          <a:p>
            <a:pPr algn="r"/>
            <a:r>
              <a:rPr lang="en-US" sz="1000" dirty="0" smtClean="0">
                <a:solidFill>
                  <a:schemeClr val="bg2">
                    <a:lumMod val="65000"/>
                    <a:lumOff val="35000"/>
                  </a:schemeClr>
                </a:solidFill>
                <a:latin typeface="Arial" charset="0"/>
              </a:rPr>
              <a:t>Image © Baylor College of Medicine\Robert S. McNeil.</a:t>
            </a:r>
            <a:endParaRPr lang="en-US" sz="1000" dirty="0">
              <a:solidFill>
                <a:schemeClr val="bg2">
                  <a:lumMod val="65000"/>
                  <a:lumOff val="35000"/>
                </a:schemeClr>
              </a:solidFill>
            </a:endParaRPr>
          </a:p>
        </p:txBody>
      </p:sp>
    </p:spTree>
    <p:extLst>
      <p:ext uri="{BB962C8B-B14F-4D97-AF65-F5344CB8AC3E}">
        <p14:creationId xmlns:p14="http://schemas.microsoft.com/office/powerpoint/2010/main" val="1520730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atin typeface="Helvetica" charset="0"/>
                <a:ea typeface="MS PGothic" charset="0"/>
              </a:rPr>
              <a:t>Chemical Communication</a:t>
            </a:r>
          </a:p>
        </p:txBody>
      </p:sp>
      <p:sp>
        <p:nvSpPr>
          <p:cNvPr id="33794" name="Content Placeholder 2"/>
          <p:cNvSpPr>
            <a:spLocks noGrp="1"/>
          </p:cNvSpPr>
          <p:nvPr>
            <p:ph idx="1"/>
          </p:nvPr>
        </p:nvSpPr>
        <p:spPr>
          <a:xfrm>
            <a:off x="730235" y="1371600"/>
            <a:ext cx="3656004" cy="4724400"/>
          </a:xfrm>
        </p:spPr>
        <p:txBody>
          <a:bodyPr/>
          <a:lstStyle/>
          <a:p>
            <a:pPr marL="0" indent="0">
              <a:buFont typeface="Wingdings" charset="0"/>
              <a:buNone/>
            </a:pPr>
            <a:r>
              <a:rPr lang="en-US" dirty="0">
                <a:latin typeface="Helvetica" charset="0"/>
                <a:ea typeface="MS PGothic" charset="0"/>
              </a:rPr>
              <a:t>In most cases, communication across the synapse occurs chemically instead of electrically. </a:t>
            </a:r>
            <a:r>
              <a:rPr lang="en-US" dirty="0" smtClean="0">
                <a:latin typeface="Helvetica" charset="0"/>
                <a:ea typeface="MS PGothic" charset="0"/>
              </a:rPr>
              <a:t>Chemical messengers</a:t>
            </a:r>
            <a:r>
              <a:rPr lang="en-US" dirty="0">
                <a:latin typeface="Helvetica" charset="0"/>
                <a:ea typeface="MS PGothic" charset="0"/>
              </a:rPr>
              <a:t>, called neurotransmitters, can either promote or inhibit the firing of receiving neurons. </a:t>
            </a:r>
          </a:p>
        </p:txBody>
      </p:sp>
      <p:pic>
        <p:nvPicPr>
          <p:cNvPr id="33795" name="Picture 3" descr="Crossing-ga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38660" y="1620386"/>
            <a:ext cx="3846881" cy="4333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852685" y="6464657"/>
            <a:ext cx="3291316" cy="246221"/>
          </a:xfrm>
          <a:prstGeom prst="rect">
            <a:avLst/>
          </a:prstGeom>
          <a:noFill/>
        </p:spPr>
        <p:txBody>
          <a:bodyPr wrap="square" rtlCol="0">
            <a:spAutoFit/>
          </a:bodyPr>
          <a:lstStyle/>
          <a:p>
            <a:pPr algn="r"/>
            <a:r>
              <a:rPr lang="en-US" sz="1000" dirty="0" smtClean="0">
                <a:solidFill>
                  <a:schemeClr val="bg2">
                    <a:lumMod val="65000"/>
                    <a:lumOff val="35000"/>
                  </a:schemeClr>
                </a:solidFill>
                <a:latin typeface="Arial" charset="0"/>
              </a:rPr>
              <a:t>Illustration © Baylor College of Medicine\M.S. Young.</a:t>
            </a:r>
            <a:endParaRPr lang="en-US" sz="1000" dirty="0">
              <a:solidFill>
                <a:schemeClr val="bg2">
                  <a:lumMod val="65000"/>
                  <a:lumOff val="35000"/>
                </a:schemeClr>
              </a:solidFill>
            </a:endParaRPr>
          </a:p>
        </p:txBody>
      </p:sp>
    </p:spTree>
    <p:extLst>
      <p:ext uri="{BB962C8B-B14F-4D97-AF65-F5344CB8AC3E}">
        <p14:creationId xmlns:p14="http://schemas.microsoft.com/office/powerpoint/2010/main" val="3430855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atin typeface="Helvetica" charset="0"/>
                <a:ea typeface="MS PGothic" charset="0"/>
              </a:rPr>
              <a:t>Crossing the Synaptic Gap</a:t>
            </a:r>
          </a:p>
        </p:txBody>
      </p:sp>
      <p:sp>
        <p:nvSpPr>
          <p:cNvPr id="35842" name="Content Placeholder 2"/>
          <p:cNvSpPr>
            <a:spLocks noGrp="1"/>
          </p:cNvSpPr>
          <p:nvPr>
            <p:ph idx="1"/>
          </p:nvPr>
        </p:nvSpPr>
        <p:spPr>
          <a:xfrm>
            <a:off x="4601942" y="1344864"/>
            <a:ext cx="4078884" cy="5219032"/>
          </a:xfrm>
        </p:spPr>
        <p:txBody>
          <a:bodyPr/>
          <a:lstStyle/>
          <a:p>
            <a:pPr marL="0" indent="0">
              <a:buFont typeface="Wingdings" charset="0"/>
              <a:buNone/>
            </a:pPr>
            <a:r>
              <a:rPr lang="en-US" sz="2600" dirty="0">
                <a:latin typeface="Helvetica" charset="0"/>
                <a:ea typeface="MS PGothic" charset="0"/>
              </a:rPr>
              <a:t>This microscopic image </a:t>
            </a:r>
            <a:r>
              <a:rPr lang="en-US" sz="2600" dirty="0" smtClean="0">
                <a:latin typeface="Helvetica" charset="0"/>
                <a:ea typeface="MS PGothic" charset="0"/>
              </a:rPr>
              <a:t/>
            </a:r>
            <a:br>
              <a:rPr lang="en-US" sz="2600" dirty="0" smtClean="0">
                <a:latin typeface="Helvetica" charset="0"/>
                <a:ea typeface="MS PGothic" charset="0"/>
              </a:rPr>
            </a:br>
            <a:r>
              <a:rPr lang="en-US" sz="2600" dirty="0" smtClean="0">
                <a:latin typeface="Helvetica" charset="0"/>
                <a:ea typeface="MS PGothic" charset="0"/>
              </a:rPr>
              <a:t>has </a:t>
            </a:r>
            <a:r>
              <a:rPr lang="en-US" sz="2600" dirty="0">
                <a:latin typeface="Helvetica" charset="0"/>
                <a:ea typeface="MS PGothic" charset="0"/>
              </a:rPr>
              <a:t>been modified to </a:t>
            </a:r>
            <a:r>
              <a:rPr lang="en-US" sz="2600" dirty="0" smtClean="0">
                <a:latin typeface="Helvetica" charset="0"/>
                <a:ea typeface="MS PGothic" charset="0"/>
              </a:rPr>
              <a:t/>
            </a:r>
            <a:br>
              <a:rPr lang="en-US" sz="2600" dirty="0" smtClean="0">
                <a:latin typeface="Helvetica" charset="0"/>
                <a:ea typeface="MS PGothic" charset="0"/>
              </a:rPr>
            </a:br>
            <a:r>
              <a:rPr lang="en-US" sz="2600" dirty="0" smtClean="0">
                <a:latin typeface="Helvetica" charset="0"/>
                <a:ea typeface="MS PGothic" charset="0"/>
              </a:rPr>
              <a:t>reveal </a:t>
            </a:r>
            <a:r>
              <a:rPr lang="en-US" sz="2600" dirty="0">
                <a:latin typeface="Helvetica" charset="0"/>
                <a:ea typeface="MS PGothic" charset="0"/>
              </a:rPr>
              <a:t>the synaptic cleft between the axon of a nerve cell in </a:t>
            </a:r>
            <a:r>
              <a:rPr lang="en-US" sz="2600" dirty="0" smtClean="0">
                <a:latin typeface="Helvetica" charset="0"/>
                <a:ea typeface="MS PGothic" charset="0"/>
              </a:rPr>
              <a:t>the hippocampus </a:t>
            </a:r>
            <a:r>
              <a:rPr lang="en-US" sz="2600" dirty="0">
                <a:latin typeface="Helvetica" charset="0"/>
                <a:ea typeface="MS PGothic" charset="0"/>
              </a:rPr>
              <a:t>(part of the limbic system needed for memory) and a </a:t>
            </a:r>
            <a:r>
              <a:rPr lang="en-US" sz="2600">
                <a:latin typeface="Helvetica" charset="0"/>
                <a:ea typeface="MS PGothic" charset="0"/>
              </a:rPr>
              <a:t>receiving </a:t>
            </a:r>
            <a:r>
              <a:rPr lang="en-US" sz="2600" smtClean="0">
                <a:latin typeface="Helvetica" charset="0"/>
                <a:ea typeface="MS PGothic" charset="0"/>
              </a:rPr>
              <a:t>neuron. </a:t>
            </a:r>
            <a:r>
              <a:rPr lang="en-US" sz="2600" dirty="0">
                <a:latin typeface="Helvetica" charset="0"/>
                <a:ea typeface="MS PGothic" charset="0"/>
              </a:rPr>
              <a:t>Vesicles (small, circular </a:t>
            </a:r>
            <a:r>
              <a:rPr lang="en-US" sz="2600" dirty="0" smtClean="0">
                <a:latin typeface="Helvetica" charset="0"/>
                <a:ea typeface="MS PGothic" charset="0"/>
              </a:rPr>
              <a:t>pink objects) </a:t>
            </a:r>
            <a:r>
              <a:rPr lang="en-US" sz="2600" dirty="0">
                <a:latin typeface="Helvetica" charset="0"/>
                <a:ea typeface="MS PGothic" charset="0"/>
              </a:rPr>
              <a:t>release </a:t>
            </a:r>
            <a:r>
              <a:rPr lang="en-US" sz="2600" dirty="0" smtClean="0">
                <a:latin typeface="Helvetica" charset="0"/>
                <a:ea typeface="MS PGothic" charset="0"/>
              </a:rPr>
              <a:t>neurotransmitters </a:t>
            </a:r>
            <a:r>
              <a:rPr lang="en-US" sz="2600" dirty="0">
                <a:latin typeface="Helvetica" charset="0"/>
                <a:ea typeface="MS PGothic" charset="0"/>
              </a:rPr>
              <a:t>into the synaptic cleft. </a:t>
            </a:r>
          </a:p>
        </p:txBody>
      </p:sp>
      <p:grpSp>
        <p:nvGrpSpPr>
          <p:cNvPr id="2" name="Group 1"/>
          <p:cNvGrpSpPr/>
          <p:nvPr/>
        </p:nvGrpSpPr>
        <p:grpSpPr>
          <a:xfrm>
            <a:off x="659147" y="1447800"/>
            <a:ext cx="3603625" cy="4572000"/>
            <a:chOff x="4800600" y="1447800"/>
            <a:chExt cx="3603625" cy="4572000"/>
          </a:xfrm>
        </p:grpSpPr>
        <p:pic>
          <p:nvPicPr>
            <p:cNvPr id="35843" name="Picture 3" descr="SynapticGap_57352Cv_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447800"/>
              <a:ext cx="3603625" cy="4572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5943600" y="4191000"/>
              <a:ext cx="1447800" cy="457200"/>
            </a:xfrm>
            <a:prstGeom prst="rect">
              <a:avLst/>
            </a:prstGeom>
            <a:solidFill>
              <a:schemeClr val="tx1"/>
            </a:solidFill>
            <a:ln w="25400">
              <a:noFill/>
            </a:ln>
            <a:extLst>
              <a:ext uri="{FAA26D3D-D897-4be2-8F04-BA451C77F1D7}">
                <ma14:placeholderFlag xmlns:ma14="http://schemas.microsoft.com/office/mac/drawingml/2011/main" val="1"/>
              </a:ext>
            </a:extLst>
          </p:spPr>
          <p:txBody>
            <a:bodyPr lIns="0" tIns="0" rIns="0" bIns="0" anchor="ctr" anchorCtr="1"/>
            <a:lstStyle>
              <a:lvl1pPr algn="l" rtl="0" eaLnBrk="0" fontAlgn="base" hangingPunct="0">
                <a:lnSpc>
                  <a:spcPct val="90000"/>
                </a:lnSpc>
                <a:spcBef>
                  <a:spcPct val="0"/>
                </a:spcBef>
                <a:spcAft>
                  <a:spcPct val="0"/>
                </a:spcAft>
                <a:defRPr sz="2800">
                  <a:solidFill>
                    <a:schemeClr val="bg2"/>
                  </a:solidFill>
                  <a:latin typeface="Helvetica"/>
                  <a:ea typeface="MS PGothic" pitchFamily="34" charset="-128"/>
                  <a:cs typeface="Helvetica"/>
                </a:defRPr>
              </a:lvl1pPr>
              <a:lvl2pPr algn="l" rtl="0" eaLnBrk="0" fontAlgn="base" hangingPunct="0">
                <a:lnSpc>
                  <a:spcPct val="90000"/>
                </a:lnSpc>
                <a:spcBef>
                  <a:spcPct val="0"/>
                </a:spcBef>
                <a:spcAft>
                  <a:spcPct val="0"/>
                </a:spcAft>
                <a:defRPr sz="2800">
                  <a:solidFill>
                    <a:schemeClr val="bg2"/>
                  </a:solidFill>
                  <a:latin typeface="Helvetica" charset="0"/>
                  <a:ea typeface="MS PGothic" pitchFamily="34" charset="-128"/>
                  <a:cs typeface="Helvetica" charset="0"/>
                </a:defRPr>
              </a:lvl2pPr>
              <a:lvl3pPr algn="l" rtl="0" eaLnBrk="0" fontAlgn="base" hangingPunct="0">
                <a:lnSpc>
                  <a:spcPct val="90000"/>
                </a:lnSpc>
                <a:spcBef>
                  <a:spcPct val="0"/>
                </a:spcBef>
                <a:spcAft>
                  <a:spcPct val="0"/>
                </a:spcAft>
                <a:defRPr sz="2800">
                  <a:solidFill>
                    <a:schemeClr val="bg2"/>
                  </a:solidFill>
                  <a:latin typeface="Helvetica" charset="0"/>
                  <a:ea typeface="MS PGothic" pitchFamily="34" charset="-128"/>
                  <a:cs typeface="Helvetica" charset="0"/>
                </a:defRPr>
              </a:lvl3pPr>
              <a:lvl4pPr algn="l" rtl="0" eaLnBrk="0" fontAlgn="base" hangingPunct="0">
                <a:lnSpc>
                  <a:spcPct val="90000"/>
                </a:lnSpc>
                <a:spcBef>
                  <a:spcPct val="0"/>
                </a:spcBef>
                <a:spcAft>
                  <a:spcPct val="0"/>
                </a:spcAft>
                <a:defRPr sz="2800">
                  <a:solidFill>
                    <a:schemeClr val="bg2"/>
                  </a:solidFill>
                  <a:latin typeface="Helvetica" charset="0"/>
                  <a:ea typeface="MS PGothic" pitchFamily="34" charset="-128"/>
                  <a:cs typeface="Helvetica" charset="0"/>
                </a:defRPr>
              </a:lvl4pPr>
              <a:lvl5pPr algn="l" rtl="0" eaLnBrk="0" fontAlgn="base" hangingPunct="0">
                <a:lnSpc>
                  <a:spcPct val="90000"/>
                </a:lnSpc>
                <a:spcBef>
                  <a:spcPct val="0"/>
                </a:spcBef>
                <a:spcAft>
                  <a:spcPct val="0"/>
                </a:spcAft>
                <a:defRPr sz="2800">
                  <a:solidFill>
                    <a:schemeClr val="bg2"/>
                  </a:solidFill>
                  <a:latin typeface="Helvetica" charset="0"/>
                  <a:ea typeface="MS PGothic" pitchFamily="34" charset="-128"/>
                  <a:cs typeface="Helvetica" charset="0"/>
                </a:defRPr>
              </a:lvl5pPr>
              <a:lvl6pPr marL="457200" algn="l" rtl="0" eaLnBrk="1" fontAlgn="base" hangingPunct="1">
                <a:lnSpc>
                  <a:spcPct val="90000"/>
                </a:lnSpc>
                <a:spcBef>
                  <a:spcPct val="0"/>
                </a:spcBef>
                <a:spcAft>
                  <a:spcPct val="0"/>
                </a:spcAft>
                <a:defRPr sz="2800">
                  <a:solidFill>
                    <a:schemeClr val="bg2"/>
                  </a:solidFill>
                  <a:latin typeface="Book Antiqua" pitchFamily="-106" charset="0"/>
                </a:defRPr>
              </a:lvl6pPr>
              <a:lvl7pPr marL="914400" algn="l" rtl="0" eaLnBrk="1" fontAlgn="base" hangingPunct="1">
                <a:lnSpc>
                  <a:spcPct val="90000"/>
                </a:lnSpc>
                <a:spcBef>
                  <a:spcPct val="0"/>
                </a:spcBef>
                <a:spcAft>
                  <a:spcPct val="0"/>
                </a:spcAft>
                <a:defRPr sz="2800">
                  <a:solidFill>
                    <a:schemeClr val="bg2"/>
                  </a:solidFill>
                  <a:latin typeface="Book Antiqua" pitchFamily="-106" charset="0"/>
                </a:defRPr>
              </a:lvl7pPr>
              <a:lvl8pPr marL="1371600" algn="l" rtl="0" eaLnBrk="1" fontAlgn="base" hangingPunct="1">
                <a:lnSpc>
                  <a:spcPct val="90000"/>
                </a:lnSpc>
                <a:spcBef>
                  <a:spcPct val="0"/>
                </a:spcBef>
                <a:spcAft>
                  <a:spcPct val="0"/>
                </a:spcAft>
                <a:defRPr sz="2800">
                  <a:solidFill>
                    <a:schemeClr val="bg2"/>
                  </a:solidFill>
                  <a:latin typeface="Book Antiqua" pitchFamily="-106" charset="0"/>
                </a:defRPr>
              </a:lvl8pPr>
              <a:lvl9pPr marL="1828800" algn="l" rtl="0" eaLnBrk="1" fontAlgn="base" hangingPunct="1">
                <a:lnSpc>
                  <a:spcPct val="90000"/>
                </a:lnSpc>
                <a:spcBef>
                  <a:spcPct val="0"/>
                </a:spcBef>
                <a:spcAft>
                  <a:spcPct val="0"/>
                </a:spcAft>
                <a:defRPr sz="2800">
                  <a:solidFill>
                    <a:schemeClr val="bg2"/>
                  </a:solidFill>
                  <a:latin typeface="Book Antiqua" pitchFamily="-106" charset="0"/>
                </a:defRPr>
              </a:lvl9pPr>
            </a:lstStyle>
            <a:p>
              <a:pPr algn="ctr">
                <a:defRPr/>
              </a:pPr>
              <a:r>
                <a:rPr lang="en-US" sz="1400" b="1" dirty="0" smtClean="0"/>
                <a:t>Transmitting Neuron</a:t>
              </a:r>
              <a:endParaRPr lang="en-US" sz="1400" b="1" dirty="0"/>
            </a:p>
          </p:txBody>
        </p:sp>
        <p:sp>
          <p:nvSpPr>
            <p:cNvPr id="7" name="Title 1"/>
            <p:cNvSpPr txBox="1">
              <a:spLocks/>
            </p:cNvSpPr>
            <p:nvPr/>
          </p:nvSpPr>
          <p:spPr bwMode="auto">
            <a:xfrm>
              <a:off x="6934200" y="5105400"/>
              <a:ext cx="1219200" cy="457200"/>
            </a:xfrm>
            <a:prstGeom prst="rect">
              <a:avLst/>
            </a:prstGeom>
            <a:solidFill>
              <a:schemeClr val="tx1"/>
            </a:solidFill>
            <a:ln w="25400">
              <a:noFill/>
            </a:ln>
            <a:extLst>
              <a:ext uri="{FAA26D3D-D897-4be2-8F04-BA451C77F1D7}">
                <ma14:placeholderFlag xmlns:ma14="http://schemas.microsoft.com/office/mac/drawingml/2011/main" val="1"/>
              </a:ext>
            </a:extLst>
          </p:spPr>
          <p:txBody>
            <a:bodyPr lIns="0" tIns="0" rIns="0" bIns="0" anchor="ctr" anchorCtr="1"/>
            <a:lstStyle>
              <a:lvl1pPr algn="l" rtl="0" eaLnBrk="0" fontAlgn="base" hangingPunct="0">
                <a:lnSpc>
                  <a:spcPct val="90000"/>
                </a:lnSpc>
                <a:spcBef>
                  <a:spcPct val="0"/>
                </a:spcBef>
                <a:spcAft>
                  <a:spcPct val="0"/>
                </a:spcAft>
                <a:defRPr sz="2800">
                  <a:solidFill>
                    <a:schemeClr val="bg2"/>
                  </a:solidFill>
                  <a:latin typeface="Helvetica"/>
                  <a:ea typeface="MS PGothic" pitchFamily="34" charset="-128"/>
                  <a:cs typeface="Helvetica"/>
                </a:defRPr>
              </a:lvl1pPr>
              <a:lvl2pPr algn="l" rtl="0" eaLnBrk="0" fontAlgn="base" hangingPunct="0">
                <a:lnSpc>
                  <a:spcPct val="90000"/>
                </a:lnSpc>
                <a:spcBef>
                  <a:spcPct val="0"/>
                </a:spcBef>
                <a:spcAft>
                  <a:spcPct val="0"/>
                </a:spcAft>
                <a:defRPr sz="2800">
                  <a:solidFill>
                    <a:schemeClr val="bg2"/>
                  </a:solidFill>
                  <a:latin typeface="Helvetica" charset="0"/>
                  <a:ea typeface="MS PGothic" pitchFamily="34" charset="-128"/>
                  <a:cs typeface="Helvetica" charset="0"/>
                </a:defRPr>
              </a:lvl2pPr>
              <a:lvl3pPr algn="l" rtl="0" eaLnBrk="0" fontAlgn="base" hangingPunct="0">
                <a:lnSpc>
                  <a:spcPct val="90000"/>
                </a:lnSpc>
                <a:spcBef>
                  <a:spcPct val="0"/>
                </a:spcBef>
                <a:spcAft>
                  <a:spcPct val="0"/>
                </a:spcAft>
                <a:defRPr sz="2800">
                  <a:solidFill>
                    <a:schemeClr val="bg2"/>
                  </a:solidFill>
                  <a:latin typeface="Helvetica" charset="0"/>
                  <a:ea typeface="MS PGothic" pitchFamily="34" charset="-128"/>
                  <a:cs typeface="Helvetica" charset="0"/>
                </a:defRPr>
              </a:lvl3pPr>
              <a:lvl4pPr algn="l" rtl="0" eaLnBrk="0" fontAlgn="base" hangingPunct="0">
                <a:lnSpc>
                  <a:spcPct val="90000"/>
                </a:lnSpc>
                <a:spcBef>
                  <a:spcPct val="0"/>
                </a:spcBef>
                <a:spcAft>
                  <a:spcPct val="0"/>
                </a:spcAft>
                <a:defRPr sz="2800">
                  <a:solidFill>
                    <a:schemeClr val="bg2"/>
                  </a:solidFill>
                  <a:latin typeface="Helvetica" charset="0"/>
                  <a:ea typeface="MS PGothic" pitchFamily="34" charset="-128"/>
                  <a:cs typeface="Helvetica" charset="0"/>
                </a:defRPr>
              </a:lvl4pPr>
              <a:lvl5pPr algn="l" rtl="0" eaLnBrk="0" fontAlgn="base" hangingPunct="0">
                <a:lnSpc>
                  <a:spcPct val="90000"/>
                </a:lnSpc>
                <a:spcBef>
                  <a:spcPct val="0"/>
                </a:spcBef>
                <a:spcAft>
                  <a:spcPct val="0"/>
                </a:spcAft>
                <a:defRPr sz="2800">
                  <a:solidFill>
                    <a:schemeClr val="bg2"/>
                  </a:solidFill>
                  <a:latin typeface="Helvetica" charset="0"/>
                  <a:ea typeface="MS PGothic" pitchFamily="34" charset="-128"/>
                  <a:cs typeface="Helvetica" charset="0"/>
                </a:defRPr>
              </a:lvl5pPr>
              <a:lvl6pPr marL="457200" algn="l" rtl="0" eaLnBrk="1" fontAlgn="base" hangingPunct="1">
                <a:lnSpc>
                  <a:spcPct val="90000"/>
                </a:lnSpc>
                <a:spcBef>
                  <a:spcPct val="0"/>
                </a:spcBef>
                <a:spcAft>
                  <a:spcPct val="0"/>
                </a:spcAft>
                <a:defRPr sz="2800">
                  <a:solidFill>
                    <a:schemeClr val="bg2"/>
                  </a:solidFill>
                  <a:latin typeface="Book Antiqua" pitchFamily="-106" charset="0"/>
                </a:defRPr>
              </a:lvl6pPr>
              <a:lvl7pPr marL="914400" algn="l" rtl="0" eaLnBrk="1" fontAlgn="base" hangingPunct="1">
                <a:lnSpc>
                  <a:spcPct val="90000"/>
                </a:lnSpc>
                <a:spcBef>
                  <a:spcPct val="0"/>
                </a:spcBef>
                <a:spcAft>
                  <a:spcPct val="0"/>
                </a:spcAft>
                <a:defRPr sz="2800">
                  <a:solidFill>
                    <a:schemeClr val="bg2"/>
                  </a:solidFill>
                  <a:latin typeface="Book Antiqua" pitchFamily="-106" charset="0"/>
                </a:defRPr>
              </a:lvl7pPr>
              <a:lvl8pPr marL="1371600" algn="l" rtl="0" eaLnBrk="1" fontAlgn="base" hangingPunct="1">
                <a:lnSpc>
                  <a:spcPct val="90000"/>
                </a:lnSpc>
                <a:spcBef>
                  <a:spcPct val="0"/>
                </a:spcBef>
                <a:spcAft>
                  <a:spcPct val="0"/>
                </a:spcAft>
                <a:defRPr sz="2800">
                  <a:solidFill>
                    <a:schemeClr val="bg2"/>
                  </a:solidFill>
                  <a:latin typeface="Book Antiqua" pitchFamily="-106" charset="0"/>
                </a:defRPr>
              </a:lvl8pPr>
              <a:lvl9pPr marL="1828800" algn="l" rtl="0" eaLnBrk="1" fontAlgn="base" hangingPunct="1">
                <a:lnSpc>
                  <a:spcPct val="90000"/>
                </a:lnSpc>
                <a:spcBef>
                  <a:spcPct val="0"/>
                </a:spcBef>
                <a:spcAft>
                  <a:spcPct val="0"/>
                </a:spcAft>
                <a:defRPr sz="2800">
                  <a:solidFill>
                    <a:schemeClr val="bg2"/>
                  </a:solidFill>
                  <a:latin typeface="Book Antiqua" pitchFamily="-106" charset="0"/>
                </a:defRPr>
              </a:lvl9pPr>
            </a:lstStyle>
            <a:p>
              <a:pPr algn="ctr">
                <a:defRPr/>
              </a:pPr>
              <a:r>
                <a:rPr lang="en-US" sz="1400" b="1" dirty="0" smtClean="0">
                  <a:solidFill>
                    <a:srgbClr val="000000"/>
                  </a:solidFill>
                </a:rPr>
                <a:t>Receiving  Neuron</a:t>
              </a:r>
              <a:endParaRPr lang="en-US" sz="1400" b="1" dirty="0">
                <a:solidFill>
                  <a:srgbClr val="000000"/>
                </a:solidFill>
              </a:endParaRPr>
            </a:p>
          </p:txBody>
        </p:sp>
        <p:cxnSp>
          <p:nvCxnSpPr>
            <p:cNvPr id="9" name="Straight Connector 8"/>
            <p:cNvCxnSpPr/>
            <p:nvPr/>
          </p:nvCxnSpPr>
          <p:spPr bwMode="auto">
            <a:xfrm flipV="1">
              <a:off x="5753100" y="4914900"/>
              <a:ext cx="838200" cy="381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5" name="Title 1"/>
            <p:cNvSpPr txBox="1">
              <a:spLocks/>
            </p:cNvSpPr>
            <p:nvPr/>
          </p:nvSpPr>
          <p:spPr bwMode="auto">
            <a:xfrm>
              <a:off x="5029200" y="5029200"/>
              <a:ext cx="990600" cy="457200"/>
            </a:xfrm>
            <a:prstGeom prst="rect">
              <a:avLst/>
            </a:prstGeom>
            <a:solidFill>
              <a:schemeClr val="tx1"/>
            </a:solidFill>
            <a:ln w="25400">
              <a:noFill/>
              <a:miter lim="800000"/>
              <a:headEnd/>
              <a:tailEnd/>
            </a:ln>
            <a:extLst>
              <a:ext uri="{FAA26D3D-D897-4be2-8F04-BA451C77F1D7}">
                <ma14:placeholderFlag xmlns:ma14="http://schemas.microsoft.com/office/mac/drawingml/2011/main" val="1"/>
              </a:ext>
            </a:extLst>
          </p:spPr>
          <p:txBody>
            <a:bodyPr lIns="0" tIns="0" rIns="0" bIns="0" anchor="ctr" anchorCtr="1"/>
            <a:lstStyle>
              <a:lvl1pPr algn="l" rtl="0" eaLnBrk="0" fontAlgn="base" hangingPunct="0">
                <a:lnSpc>
                  <a:spcPct val="90000"/>
                </a:lnSpc>
                <a:spcBef>
                  <a:spcPct val="0"/>
                </a:spcBef>
                <a:spcAft>
                  <a:spcPct val="0"/>
                </a:spcAft>
                <a:defRPr sz="2800">
                  <a:solidFill>
                    <a:schemeClr val="bg2"/>
                  </a:solidFill>
                  <a:latin typeface="Helvetica"/>
                  <a:ea typeface="MS PGothic" pitchFamily="34" charset="-128"/>
                  <a:cs typeface="Helvetica"/>
                </a:defRPr>
              </a:lvl1pPr>
              <a:lvl2pPr algn="l" rtl="0" eaLnBrk="0" fontAlgn="base" hangingPunct="0">
                <a:lnSpc>
                  <a:spcPct val="90000"/>
                </a:lnSpc>
                <a:spcBef>
                  <a:spcPct val="0"/>
                </a:spcBef>
                <a:spcAft>
                  <a:spcPct val="0"/>
                </a:spcAft>
                <a:defRPr sz="2800">
                  <a:solidFill>
                    <a:schemeClr val="bg2"/>
                  </a:solidFill>
                  <a:latin typeface="Helvetica" charset="0"/>
                  <a:ea typeface="MS PGothic" pitchFamily="34" charset="-128"/>
                  <a:cs typeface="Helvetica" charset="0"/>
                </a:defRPr>
              </a:lvl2pPr>
              <a:lvl3pPr algn="l" rtl="0" eaLnBrk="0" fontAlgn="base" hangingPunct="0">
                <a:lnSpc>
                  <a:spcPct val="90000"/>
                </a:lnSpc>
                <a:spcBef>
                  <a:spcPct val="0"/>
                </a:spcBef>
                <a:spcAft>
                  <a:spcPct val="0"/>
                </a:spcAft>
                <a:defRPr sz="2800">
                  <a:solidFill>
                    <a:schemeClr val="bg2"/>
                  </a:solidFill>
                  <a:latin typeface="Helvetica" charset="0"/>
                  <a:ea typeface="MS PGothic" pitchFamily="34" charset="-128"/>
                  <a:cs typeface="Helvetica" charset="0"/>
                </a:defRPr>
              </a:lvl3pPr>
              <a:lvl4pPr algn="l" rtl="0" eaLnBrk="0" fontAlgn="base" hangingPunct="0">
                <a:lnSpc>
                  <a:spcPct val="90000"/>
                </a:lnSpc>
                <a:spcBef>
                  <a:spcPct val="0"/>
                </a:spcBef>
                <a:spcAft>
                  <a:spcPct val="0"/>
                </a:spcAft>
                <a:defRPr sz="2800">
                  <a:solidFill>
                    <a:schemeClr val="bg2"/>
                  </a:solidFill>
                  <a:latin typeface="Helvetica" charset="0"/>
                  <a:ea typeface="MS PGothic" pitchFamily="34" charset="-128"/>
                  <a:cs typeface="Helvetica" charset="0"/>
                </a:defRPr>
              </a:lvl4pPr>
              <a:lvl5pPr algn="l" rtl="0" eaLnBrk="0" fontAlgn="base" hangingPunct="0">
                <a:lnSpc>
                  <a:spcPct val="90000"/>
                </a:lnSpc>
                <a:spcBef>
                  <a:spcPct val="0"/>
                </a:spcBef>
                <a:spcAft>
                  <a:spcPct val="0"/>
                </a:spcAft>
                <a:defRPr sz="2800">
                  <a:solidFill>
                    <a:schemeClr val="bg2"/>
                  </a:solidFill>
                  <a:latin typeface="Helvetica" charset="0"/>
                  <a:ea typeface="MS PGothic" pitchFamily="34" charset="-128"/>
                  <a:cs typeface="Helvetica" charset="0"/>
                </a:defRPr>
              </a:lvl5pPr>
              <a:lvl6pPr marL="457200" algn="l" rtl="0" eaLnBrk="1" fontAlgn="base" hangingPunct="1">
                <a:lnSpc>
                  <a:spcPct val="90000"/>
                </a:lnSpc>
                <a:spcBef>
                  <a:spcPct val="0"/>
                </a:spcBef>
                <a:spcAft>
                  <a:spcPct val="0"/>
                </a:spcAft>
                <a:defRPr sz="2800">
                  <a:solidFill>
                    <a:schemeClr val="bg2"/>
                  </a:solidFill>
                  <a:latin typeface="Book Antiqua" pitchFamily="-106" charset="0"/>
                </a:defRPr>
              </a:lvl6pPr>
              <a:lvl7pPr marL="914400" algn="l" rtl="0" eaLnBrk="1" fontAlgn="base" hangingPunct="1">
                <a:lnSpc>
                  <a:spcPct val="90000"/>
                </a:lnSpc>
                <a:spcBef>
                  <a:spcPct val="0"/>
                </a:spcBef>
                <a:spcAft>
                  <a:spcPct val="0"/>
                </a:spcAft>
                <a:defRPr sz="2800">
                  <a:solidFill>
                    <a:schemeClr val="bg2"/>
                  </a:solidFill>
                  <a:latin typeface="Book Antiqua" pitchFamily="-106" charset="0"/>
                </a:defRPr>
              </a:lvl7pPr>
              <a:lvl8pPr marL="1371600" algn="l" rtl="0" eaLnBrk="1" fontAlgn="base" hangingPunct="1">
                <a:lnSpc>
                  <a:spcPct val="90000"/>
                </a:lnSpc>
                <a:spcBef>
                  <a:spcPct val="0"/>
                </a:spcBef>
                <a:spcAft>
                  <a:spcPct val="0"/>
                </a:spcAft>
                <a:defRPr sz="2800">
                  <a:solidFill>
                    <a:schemeClr val="bg2"/>
                  </a:solidFill>
                  <a:latin typeface="Book Antiqua" pitchFamily="-106" charset="0"/>
                </a:defRPr>
              </a:lvl8pPr>
              <a:lvl9pPr marL="1828800" algn="l" rtl="0" eaLnBrk="1" fontAlgn="base" hangingPunct="1">
                <a:lnSpc>
                  <a:spcPct val="90000"/>
                </a:lnSpc>
                <a:spcBef>
                  <a:spcPct val="0"/>
                </a:spcBef>
                <a:spcAft>
                  <a:spcPct val="0"/>
                </a:spcAft>
                <a:defRPr sz="2800">
                  <a:solidFill>
                    <a:schemeClr val="bg2"/>
                  </a:solidFill>
                  <a:latin typeface="Book Antiqua" pitchFamily="-106" charset="0"/>
                </a:defRPr>
              </a:lvl9pPr>
            </a:lstStyle>
            <a:p>
              <a:pPr algn="ctr">
                <a:defRPr/>
              </a:pPr>
              <a:r>
                <a:rPr lang="en-US" sz="1400" b="1" dirty="0" smtClean="0"/>
                <a:t>Synaptic Gap</a:t>
              </a:r>
              <a:endParaRPr lang="en-US" sz="1400" b="1" dirty="0"/>
            </a:p>
          </p:txBody>
        </p:sp>
      </p:grpSp>
      <p:sp>
        <p:nvSpPr>
          <p:cNvPr id="10" name="TextBox 9"/>
          <p:cNvSpPr txBox="1"/>
          <p:nvPr/>
        </p:nvSpPr>
        <p:spPr>
          <a:xfrm>
            <a:off x="6153829" y="6464657"/>
            <a:ext cx="2990171" cy="246221"/>
          </a:xfrm>
          <a:prstGeom prst="rect">
            <a:avLst/>
          </a:prstGeom>
          <a:noFill/>
        </p:spPr>
        <p:txBody>
          <a:bodyPr wrap="square" rtlCol="0">
            <a:spAutoFit/>
          </a:bodyPr>
          <a:lstStyle/>
          <a:p>
            <a:pPr algn="r"/>
            <a:r>
              <a:rPr lang="en-US" sz="1000" dirty="0" smtClean="0">
                <a:solidFill>
                  <a:schemeClr val="bg2">
                    <a:lumMod val="65000"/>
                    <a:lumOff val="35000"/>
                  </a:schemeClr>
                </a:solidFill>
                <a:latin typeface="Arial" charset="0"/>
              </a:rPr>
              <a:t>TEM image © Dennis Kunkel Microscopy, Inc.</a:t>
            </a:r>
            <a:endParaRPr lang="en-US" sz="1000" dirty="0">
              <a:solidFill>
                <a:schemeClr val="bg2">
                  <a:lumMod val="65000"/>
                  <a:lumOff val="35000"/>
                </a:schemeClr>
              </a:solidFill>
            </a:endParaRPr>
          </a:p>
        </p:txBody>
      </p:sp>
    </p:spTree>
    <p:extLst>
      <p:ext uri="{BB962C8B-B14F-4D97-AF65-F5344CB8AC3E}">
        <p14:creationId xmlns:p14="http://schemas.microsoft.com/office/powerpoint/2010/main" val="3134234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a:latin typeface="Helvetica" charset="0"/>
                <a:ea typeface="MS PGothic" charset="0"/>
              </a:rPr>
              <a:t>A Balance of Hormones</a:t>
            </a:r>
          </a:p>
        </p:txBody>
      </p:sp>
      <p:sp>
        <p:nvSpPr>
          <p:cNvPr id="37890" name="Content Placeholder 2"/>
          <p:cNvSpPr>
            <a:spLocks noGrp="1"/>
          </p:cNvSpPr>
          <p:nvPr>
            <p:ph idx="1"/>
          </p:nvPr>
        </p:nvSpPr>
        <p:spPr>
          <a:xfrm>
            <a:off x="677863" y="4495800"/>
            <a:ext cx="7780337" cy="1676400"/>
          </a:xfrm>
        </p:spPr>
        <p:txBody>
          <a:bodyPr/>
          <a:lstStyle/>
          <a:p>
            <a:pPr marL="0" indent="0">
              <a:buFont typeface="Wingdings" charset="0"/>
              <a:buNone/>
            </a:pPr>
            <a:r>
              <a:rPr lang="en-US" sz="2100" dirty="0">
                <a:latin typeface="Helvetica" charset="0"/>
                <a:ea typeface="MS PGothic" charset="0"/>
              </a:rPr>
              <a:t>Special neurons in the hypothalamus region, like the three shown above, release hormones associated with high calorie intake and lower energy levels. Other neurons in the hypothalamus release hormones that act in direct opposition, thereby providing clues as to how the brain controls our food intake and sleep patterns. </a:t>
            </a:r>
          </a:p>
        </p:txBody>
      </p:sp>
      <p:pic>
        <p:nvPicPr>
          <p:cNvPr id="37891" name="Picture 3" descr="Yale-mch-neurons-hypothalamu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3250" y="1371600"/>
            <a:ext cx="5365750"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053995" y="6464657"/>
            <a:ext cx="4090006" cy="246221"/>
          </a:xfrm>
          <a:prstGeom prst="rect">
            <a:avLst/>
          </a:prstGeom>
          <a:noFill/>
        </p:spPr>
        <p:txBody>
          <a:bodyPr wrap="square" rtlCol="0">
            <a:spAutoFit/>
          </a:bodyPr>
          <a:lstStyle/>
          <a:p>
            <a:pPr algn="r"/>
            <a:r>
              <a:rPr lang="en-US" sz="1000" dirty="0" smtClean="0">
                <a:solidFill>
                  <a:schemeClr val="bg2">
                    <a:lumMod val="65000"/>
                    <a:lumOff val="35000"/>
                  </a:schemeClr>
                </a:solidFill>
                <a:latin typeface="Arial" charset="0"/>
              </a:rPr>
              <a:t>SEM courtesy of Anthony van den Pol, PhD, Yale School of Medicine.</a:t>
            </a:r>
            <a:endParaRPr lang="en-US" sz="1000" dirty="0">
              <a:solidFill>
                <a:schemeClr val="bg2">
                  <a:lumMod val="65000"/>
                  <a:lumOff val="35000"/>
                </a:schemeClr>
              </a:solidFill>
            </a:endParaRPr>
          </a:p>
        </p:txBody>
      </p:sp>
    </p:spTree>
    <p:extLst>
      <p:ext uri="{BB962C8B-B14F-4D97-AF65-F5344CB8AC3E}">
        <p14:creationId xmlns:p14="http://schemas.microsoft.com/office/powerpoint/2010/main" val="9393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atin typeface="Helvetica" charset="0"/>
                <a:ea typeface="MS PGothic" charset="0"/>
              </a:rPr>
              <a:t>Seeing Addiction in the Brain</a:t>
            </a:r>
          </a:p>
        </p:txBody>
      </p:sp>
      <p:sp>
        <p:nvSpPr>
          <p:cNvPr id="39938" name="Content Placeholder 2"/>
          <p:cNvSpPr>
            <a:spLocks noGrp="1"/>
          </p:cNvSpPr>
          <p:nvPr>
            <p:ph idx="1"/>
          </p:nvPr>
        </p:nvSpPr>
        <p:spPr/>
        <p:txBody>
          <a:bodyPr/>
          <a:lstStyle/>
          <a:p>
            <a:pPr marL="0" indent="0">
              <a:buFont typeface="Wingdings" charset="0"/>
              <a:buNone/>
            </a:pPr>
            <a:r>
              <a:rPr lang="en-US" sz="2400" dirty="0">
                <a:latin typeface="Helvetica" charset="0"/>
                <a:ea typeface="MS PGothic" charset="0"/>
              </a:rPr>
              <a:t>Drug addiction compromises the brain circuits involved in </a:t>
            </a:r>
            <a:r>
              <a:rPr lang="en-US" sz="2400" dirty="0" smtClean="0">
                <a:latin typeface="Helvetica" charset="0"/>
                <a:ea typeface="MS PGothic" charset="0"/>
              </a:rPr>
              <a:t>processing </a:t>
            </a:r>
            <a:r>
              <a:rPr lang="en-US" sz="2400" dirty="0">
                <a:latin typeface="Helvetica" charset="0"/>
                <a:ea typeface="MS PGothic" charset="0"/>
              </a:rPr>
              <a:t>reward and punishment, and in exerting </a:t>
            </a:r>
            <a:r>
              <a:rPr lang="en-US" sz="2400" dirty="0" smtClean="0">
                <a:latin typeface="Helvetica" charset="0"/>
                <a:ea typeface="MS PGothic" charset="0"/>
              </a:rPr>
              <a:t>control </a:t>
            </a:r>
            <a:r>
              <a:rPr lang="en-US" sz="2400" dirty="0">
                <a:latin typeface="Helvetica" charset="0"/>
                <a:ea typeface="MS PGothic" charset="0"/>
              </a:rPr>
              <a:t>over one’s </a:t>
            </a:r>
            <a:r>
              <a:rPr lang="en-US" sz="2400" dirty="0" smtClean="0">
                <a:latin typeface="Helvetica" charset="0"/>
                <a:ea typeface="MS PGothic" charset="0"/>
              </a:rPr>
              <a:t>actions</a:t>
            </a:r>
            <a:r>
              <a:rPr lang="en-US" sz="2400" dirty="0">
                <a:latin typeface="Helvetica" charset="0"/>
                <a:ea typeface="MS PGothic" charset="0"/>
              </a:rPr>
              <a:t>. </a:t>
            </a:r>
            <a:endParaRPr lang="en-US" sz="2400" dirty="0" smtClean="0">
              <a:latin typeface="Helvetica" charset="0"/>
              <a:ea typeface="MS PGothic" charset="0"/>
            </a:endParaRPr>
          </a:p>
          <a:p>
            <a:pPr marL="0" indent="0">
              <a:buFont typeface="Wingdings" charset="0"/>
              <a:buNone/>
            </a:pPr>
            <a:r>
              <a:rPr lang="en-US" sz="2400" dirty="0" smtClean="0">
                <a:latin typeface="Helvetica" charset="0"/>
                <a:ea typeface="MS PGothic" charset="0"/>
              </a:rPr>
              <a:t>This </a:t>
            </a:r>
            <a:r>
              <a:rPr lang="en-US" sz="2400" dirty="0">
                <a:latin typeface="Helvetica" charset="0"/>
                <a:ea typeface="MS PGothic" charset="0"/>
              </a:rPr>
              <a:t>set of MRI </a:t>
            </a:r>
            <a:br>
              <a:rPr lang="en-US" sz="2400" dirty="0">
                <a:latin typeface="Helvetica" charset="0"/>
                <a:ea typeface="MS PGothic" charset="0"/>
              </a:rPr>
            </a:br>
            <a:r>
              <a:rPr lang="en-US" sz="2400" dirty="0">
                <a:latin typeface="Helvetica" charset="0"/>
                <a:ea typeface="MS PGothic" charset="0"/>
              </a:rPr>
              <a:t>scans shows what </a:t>
            </a:r>
            <a:br>
              <a:rPr lang="en-US" sz="2400" dirty="0">
                <a:latin typeface="Helvetica" charset="0"/>
                <a:ea typeface="MS PGothic" charset="0"/>
              </a:rPr>
            </a:br>
            <a:r>
              <a:rPr lang="en-US" sz="2400" dirty="0">
                <a:latin typeface="Helvetica" charset="0"/>
                <a:ea typeface="MS PGothic" charset="0"/>
              </a:rPr>
              <a:t>happens in the brain </a:t>
            </a:r>
            <a:br>
              <a:rPr lang="en-US" sz="2400" dirty="0">
                <a:latin typeface="Helvetica" charset="0"/>
                <a:ea typeface="MS PGothic" charset="0"/>
              </a:rPr>
            </a:br>
            <a:r>
              <a:rPr lang="en-US" sz="2400" dirty="0">
                <a:latin typeface="Helvetica" charset="0"/>
                <a:ea typeface="MS PGothic" charset="0"/>
              </a:rPr>
              <a:t>when drugs are abused. </a:t>
            </a:r>
          </a:p>
          <a:p>
            <a:pPr marL="0" indent="0">
              <a:buFont typeface="Wingdings" charset="0"/>
              <a:buNone/>
            </a:pPr>
            <a:r>
              <a:rPr lang="en-US" sz="2400" dirty="0">
                <a:latin typeface="Helvetica" charset="0"/>
                <a:ea typeface="MS PGothic" charset="0"/>
              </a:rPr>
              <a:t>On the left is a scan of a </a:t>
            </a:r>
            <a:br>
              <a:rPr lang="en-US" sz="2400" dirty="0">
                <a:latin typeface="Helvetica" charset="0"/>
                <a:ea typeface="MS PGothic" charset="0"/>
              </a:rPr>
            </a:br>
            <a:r>
              <a:rPr lang="en-US" sz="2400" dirty="0">
                <a:latin typeface="Helvetica" charset="0"/>
                <a:ea typeface="MS PGothic" charset="0"/>
              </a:rPr>
              <a:t>normal brain. Notice the bright areas of activity. The scan on the right is of a person who is abusing cocaine. The large dark areas show the loss of neuronal activity. This loss can be reversed if an abuser stops taking the drug. </a:t>
            </a:r>
          </a:p>
        </p:txBody>
      </p:sp>
      <p:pic>
        <p:nvPicPr>
          <p:cNvPr id="39939" name="Picture 3" descr="Brain-Abus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35945" y="2301457"/>
            <a:ext cx="3950208" cy="222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454973" y="6464657"/>
            <a:ext cx="2689027" cy="246221"/>
          </a:xfrm>
          <a:prstGeom prst="rect">
            <a:avLst/>
          </a:prstGeom>
          <a:noFill/>
        </p:spPr>
        <p:txBody>
          <a:bodyPr wrap="square" rtlCol="0">
            <a:spAutoFit/>
          </a:bodyPr>
          <a:lstStyle/>
          <a:p>
            <a:pPr algn="r"/>
            <a:r>
              <a:rPr lang="en-US" sz="1000" dirty="0">
                <a:solidFill>
                  <a:schemeClr val="bg2">
                    <a:lumMod val="65000"/>
                    <a:lumOff val="35000"/>
                  </a:schemeClr>
                </a:solidFill>
                <a:latin typeface="Arial" charset="0"/>
              </a:rPr>
              <a:t>MRI image courtesy of NIDA. </a:t>
            </a:r>
            <a:endParaRPr lang="en-US" sz="1000" dirty="0">
              <a:solidFill>
                <a:schemeClr val="bg2">
                  <a:lumMod val="65000"/>
                  <a:lumOff val="35000"/>
                </a:schemeClr>
              </a:solidFill>
            </a:endParaRPr>
          </a:p>
        </p:txBody>
      </p:sp>
    </p:spTree>
    <p:extLst>
      <p:ext uri="{BB962C8B-B14F-4D97-AF65-F5344CB8AC3E}">
        <p14:creationId xmlns:p14="http://schemas.microsoft.com/office/powerpoint/2010/main" val="1083439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a:latin typeface="Helvetica" charset="0"/>
                <a:ea typeface="MS PGothic" charset="0"/>
              </a:rPr>
              <a:t>Food for the Brain</a:t>
            </a:r>
          </a:p>
        </p:txBody>
      </p:sp>
      <p:pic>
        <p:nvPicPr>
          <p:cNvPr id="41986" name="Picture 3" descr="healthy-eating-plate-web100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95400"/>
            <a:ext cx="6096000"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3214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4" descr="BrainLobe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2888" y="1905000"/>
            <a:ext cx="1957388"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15"/>
          <p:cNvSpPr>
            <a:spLocks noChangeArrowheads="1"/>
          </p:cNvSpPr>
          <p:nvPr/>
        </p:nvSpPr>
        <p:spPr bwMode="auto">
          <a:xfrm>
            <a:off x="869102" y="4572000"/>
            <a:ext cx="170021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b="1" dirty="0">
                <a:solidFill>
                  <a:srgbClr val="D55000"/>
                </a:solidFill>
                <a:latin typeface="Helvetica" charset="0"/>
              </a:rPr>
              <a:t>Cerebral Hemispheres </a:t>
            </a:r>
            <a:r>
              <a:rPr lang="en-US" sz="1400" dirty="0">
                <a:solidFill>
                  <a:srgbClr val="000000"/>
                </a:solidFill>
                <a:latin typeface="Helvetica" charset="0"/>
              </a:rPr>
              <a:t>(top view)</a:t>
            </a:r>
          </a:p>
        </p:txBody>
      </p:sp>
      <p:sp>
        <p:nvSpPr>
          <p:cNvPr id="7171" name="Title 1"/>
          <p:cNvSpPr>
            <a:spLocks noGrp="1"/>
          </p:cNvSpPr>
          <p:nvPr>
            <p:ph type="title"/>
          </p:nvPr>
        </p:nvSpPr>
        <p:spPr/>
        <p:txBody>
          <a:bodyPr/>
          <a:lstStyle/>
          <a:p>
            <a:r>
              <a:rPr lang="en-US" dirty="0">
                <a:latin typeface="Helvetica" charset="0"/>
                <a:ea typeface="MS PGothic" charset="0"/>
              </a:rPr>
              <a:t>The Brain and Spinal Cord</a:t>
            </a:r>
          </a:p>
        </p:txBody>
      </p:sp>
      <p:grpSp>
        <p:nvGrpSpPr>
          <p:cNvPr id="7172" name="Group 11271"/>
          <p:cNvGrpSpPr>
            <a:grpSpLocks/>
          </p:cNvGrpSpPr>
          <p:nvPr/>
        </p:nvGrpSpPr>
        <p:grpSpPr bwMode="auto">
          <a:xfrm>
            <a:off x="2819400" y="1219200"/>
            <a:ext cx="5867400" cy="4943475"/>
            <a:chOff x="3200400" y="1219200"/>
            <a:chExt cx="5867400" cy="4942820"/>
          </a:xfrm>
        </p:grpSpPr>
        <p:pic>
          <p:nvPicPr>
            <p:cNvPr id="7173" name="Picture 1" descr="Brain-Interna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219200"/>
              <a:ext cx="4370355" cy="493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2"/>
            <p:cNvSpPr>
              <a:spLocks noChangeArrowheads="1"/>
            </p:cNvSpPr>
            <p:nvPr/>
          </p:nvSpPr>
          <p:spPr bwMode="auto">
            <a:xfrm>
              <a:off x="3657600" y="129540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solidFill>
                    <a:srgbClr val="000000"/>
                  </a:solidFill>
                  <a:latin typeface="Helvetica" charset="0"/>
                </a:rPr>
                <a:t>Cerebrum</a:t>
              </a:r>
            </a:p>
          </p:txBody>
        </p:sp>
        <p:sp>
          <p:nvSpPr>
            <p:cNvPr id="7175" name="Rectangle 7"/>
            <p:cNvSpPr>
              <a:spLocks noChangeArrowheads="1"/>
            </p:cNvSpPr>
            <p:nvPr/>
          </p:nvSpPr>
          <p:spPr bwMode="auto">
            <a:xfrm>
              <a:off x="7848600" y="1305580"/>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b="1">
                  <a:solidFill>
                    <a:srgbClr val="000000"/>
                  </a:solidFill>
                  <a:latin typeface="Helvetica" charset="0"/>
                </a:rPr>
                <a:t>Cerebral Cortex</a:t>
              </a:r>
            </a:p>
          </p:txBody>
        </p:sp>
        <p:sp>
          <p:nvSpPr>
            <p:cNvPr id="7176" name="Rectangle 8"/>
            <p:cNvSpPr>
              <a:spLocks noChangeArrowheads="1"/>
            </p:cNvSpPr>
            <p:nvPr/>
          </p:nvSpPr>
          <p:spPr bwMode="auto">
            <a:xfrm>
              <a:off x="3200400" y="3124200"/>
              <a:ext cx="114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b="1">
                  <a:solidFill>
                    <a:srgbClr val="000000"/>
                  </a:solidFill>
                  <a:latin typeface="Helvetica" charset="0"/>
                </a:rPr>
                <a:t>Corpus Callosum</a:t>
              </a:r>
            </a:p>
          </p:txBody>
        </p:sp>
        <p:sp>
          <p:nvSpPr>
            <p:cNvPr id="7177" name="Rectangle 10"/>
            <p:cNvSpPr>
              <a:spLocks noChangeArrowheads="1"/>
            </p:cNvSpPr>
            <p:nvPr/>
          </p:nvSpPr>
          <p:spPr bwMode="auto">
            <a:xfrm>
              <a:off x="5257800" y="5638800"/>
              <a:ext cx="106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b="1">
                  <a:solidFill>
                    <a:srgbClr val="000000"/>
                  </a:solidFill>
                  <a:latin typeface="Helvetica" charset="0"/>
                </a:rPr>
                <a:t>Spinal Cord</a:t>
              </a:r>
            </a:p>
          </p:txBody>
        </p:sp>
        <p:sp>
          <p:nvSpPr>
            <p:cNvPr id="7178" name="Rectangle 11"/>
            <p:cNvSpPr>
              <a:spLocks noChangeArrowheads="1"/>
            </p:cNvSpPr>
            <p:nvPr/>
          </p:nvSpPr>
          <p:spPr bwMode="auto">
            <a:xfrm>
              <a:off x="4953000" y="4724400"/>
              <a:ext cx="76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b="1">
                  <a:solidFill>
                    <a:srgbClr val="000000"/>
                  </a:solidFill>
                  <a:latin typeface="Helvetica" charset="0"/>
                </a:rPr>
                <a:t>Brain Stem</a:t>
              </a:r>
            </a:p>
          </p:txBody>
        </p:sp>
        <p:sp>
          <p:nvSpPr>
            <p:cNvPr id="7179" name="Rectangle 12"/>
            <p:cNvSpPr>
              <a:spLocks noChangeArrowheads="1"/>
            </p:cNvSpPr>
            <p:nvPr/>
          </p:nvSpPr>
          <p:spPr bwMode="auto">
            <a:xfrm>
              <a:off x="4191000" y="3896380"/>
              <a:ext cx="91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b="1" dirty="0">
                  <a:solidFill>
                    <a:srgbClr val="000000"/>
                  </a:solidFill>
                  <a:latin typeface="Helvetica" charset="0"/>
                </a:rPr>
                <a:t>Limbic System</a:t>
              </a:r>
            </a:p>
          </p:txBody>
        </p:sp>
        <p:sp>
          <p:nvSpPr>
            <p:cNvPr id="7180" name="Rectangle 13"/>
            <p:cNvSpPr>
              <a:spLocks noChangeArrowheads="1"/>
            </p:cNvSpPr>
            <p:nvPr/>
          </p:nvSpPr>
          <p:spPr bwMode="auto">
            <a:xfrm>
              <a:off x="7696200" y="5105400"/>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solidFill>
                    <a:srgbClr val="000000"/>
                  </a:solidFill>
                  <a:latin typeface="Helvetica" charset="0"/>
                </a:rPr>
                <a:t>Cerebellum</a:t>
              </a:r>
            </a:p>
          </p:txBody>
        </p:sp>
        <p:cxnSp>
          <p:nvCxnSpPr>
            <p:cNvPr id="7181" name="Straight Connector 18"/>
            <p:cNvCxnSpPr>
              <a:cxnSpLocks noChangeShapeType="1"/>
            </p:cNvCxnSpPr>
            <p:nvPr/>
          </p:nvCxnSpPr>
          <p:spPr bwMode="auto">
            <a:xfrm>
              <a:off x="4191000" y="1600200"/>
              <a:ext cx="1143000" cy="609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cxnSp>
        <p:cxnSp>
          <p:nvCxnSpPr>
            <p:cNvPr id="7182" name="Straight Connector 20"/>
            <p:cNvCxnSpPr>
              <a:cxnSpLocks noChangeShapeType="1"/>
            </p:cNvCxnSpPr>
            <p:nvPr/>
          </p:nvCxnSpPr>
          <p:spPr bwMode="auto">
            <a:xfrm flipV="1">
              <a:off x="4191000" y="2667000"/>
              <a:ext cx="1295400" cy="6858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cxnSp>
        <p:cxnSp>
          <p:nvCxnSpPr>
            <p:cNvPr id="7183" name="Straight Connector 22"/>
            <p:cNvCxnSpPr>
              <a:cxnSpLocks noChangeShapeType="1"/>
            </p:cNvCxnSpPr>
            <p:nvPr/>
          </p:nvCxnSpPr>
          <p:spPr bwMode="auto">
            <a:xfrm flipV="1">
              <a:off x="5029200" y="3962400"/>
              <a:ext cx="1066800" cy="76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cxnSp>
        <p:cxnSp>
          <p:nvCxnSpPr>
            <p:cNvPr id="7184" name="Straight Connector 24"/>
            <p:cNvCxnSpPr>
              <a:cxnSpLocks noChangeShapeType="1"/>
            </p:cNvCxnSpPr>
            <p:nvPr/>
          </p:nvCxnSpPr>
          <p:spPr bwMode="auto">
            <a:xfrm flipV="1">
              <a:off x="5715000" y="4495800"/>
              <a:ext cx="609600" cy="457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cxnSp>
        <p:cxnSp>
          <p:nvCxnSpPr>
            <p:cNvPr id="7185" name="Straight Connector 29"/>
            <p:cNvCxnSpPr>
              <a:cxnSpLocks noChangeShapeType="1"/>
            </p:cNvCxnSpPr>
            <p:nvPr/>
          </p:nvCxnSpPr>
          <p:spPr bwMode="auto">
            <a:xfrm>
              <a:off x="6172200" y="5867400"/>
              <a:ext cx="4572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cxnSp>
        <p:cxnSp>
          <p:nvCxnSpPr>
            <p:cNvPr id="7186" name="Straight Connector 11267"/>
            <p:cNvCxnSpPr>
              <a:cxnSpLocks noChangeShapeType="1"/>
              <a:stCxn id="7175" idx="2"/>
            </p:cNvCxnSpPr>
            <p:nvPr/>
          </p:nvCxnSpPr>
          <p:spPr bwMode="auto">
            <a:xfrm flipH="1">
              <a:off x="8153400" y="1828800"/>
              <a:ext cx="190500" cy="5334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cxnSp>
        <p:cxnSp>
          <p:nvCxnSpPr>
            <p:cNvPr id="7187" name="Straight Connector 11270"/>
            <p:cNvCxnSpPr>
              <a:cxnSpLocks noChangeShapeType="1"/>
            </p:cNvCxnSpPr>
            <p:nvPr/>
          </p:nvCxnSpPr>
          <p:spPr bwMode="auto">
            <a:xfrm flipH="1" flipV="1">
              <a:off x="7162800" y="4343400"/>
              <a:ext cx="914400" cy="7620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cxnSp>
      </p:grpSp>
      <p:sp>
        <p:nvSpPr>
          <p:cNvPr id="21" name="TextBox 20"/>
          <p:cNvSpPr txBox="1"/>
          <p:nvPr/>
        </p:nvSpPr>
        <p:spPr>
          <a:xfrm>
            <a:off x="5334001" y="6464657"/>
            <a:ext cx="3810000" cy="246221"/>
          </a:xfrm>
          <a:prstGeom prst="rect">
            <a:avLst/>
          </a:prstGeom>
          <a:noFill/>
        </p:spPr>
        <p:txBody>
          <a:bodyPr wrap="square" rtlCol="0">
            <a:spAutoFit/>
          </a:bodyPr>
          <a:lstStyle/>
          <a:p>
            <a:pPr algn="r"/>
            <a:r>
              <a:rPr lang="en-US" sz="1000" dirty="0" smtClean="0">
                <a:solidFill>
                  <a:schemeClr val="bg2">
                    <a:lumMod val="65000"/>
                    <a:lumOff val="35000"/>
                  </a:schemeClr>
                </a:solidFill>
                <a:latin typeface="Arial" charset="0"/>
              </a:rPr>
              <a:t>Illustrations © Williams &amp; Wilkins. All rights reserved.</a:t>
            </a:r>
            <a:endParaRPr lang="en-US" sz="1000" dirty="0">
              <a:solidFill>
                <a:schemeClr val="bg2">
                  <a:lumMod val="65000"/>
                  <a:lumOff val="35000"/>
                </a:schemeClr>
              </a:solidFill>
            </a:endParaRPr>
          </a:p>
        </p:txBody>
      </p:sp>
    </p:spTree>
    <p:extLst>
      <p:ext uri="{BB962C8B-B14F-4D97-AF65-F5344CB8AC3E}">
        <p14:creationId xmlns:p14="http://schemas.microsoft.com/office/powerpoint/2010/main" val="1090889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latin typeface="Helvetica" charset="0"/>
                <a:ea typeface="MS PGothic" charset="0"/>
              </a:rPr>
              <a:t>Reading Food Labels</a:t>
            </a:r>
          </a:p>
        </p:txBody>
      </p:sp>
      <p:sp>
        <p:nvSpPr>
          <p:cNvPr id="44034" name="Content Placeholder 2"/>
          <p:cNvSpPr>
            <a:spLocks noGrp="1"/>
          </p:cNvSpPr>
          <p:nvPr>
            <p:ph idx="1"/>
          </p:nvPr>
        </p:nvSpPr>
        <p:spPr>
          <a:xfrm>
            <a:off x="677863" y="1295400"/>
            <a:ext cx="4960937" cy="4724400"/>
          </a:xfrm>
        </p:spPr>
        <p:txBody>
          <a:bodyPr/>
          <a:lstStyle/>
          <a:p>
            <a:r>
              <a:rPr lang="en-US" sz="1800">
                <a:latin typeface="Helvetica" charset="0"/>
                <a:ea typeface="MS PGothic" charset="0"/>
              </a:rPr>
              <a:t>Serving sizes often are smaller than the portions we actually eat.</a:t>
            </a:r>
          </a:p>
          <a:p>
            <a:r>
              <a:rPr lang="en-US" sz="1800">
                <a:latin typeface="Helvetica" charset="0"/>
                <a:ea typeface="MS PGothic" charset="0"/>
              </a:rPr>
              <a:t>Look for low levels of saturated, hydrogenated and trans fats. </a:t>
            </a:r>
          </a:p>
          <a:p>
            <a:r>
              <a:rPr lang="en-US" sz="1800">
                <a:latin typeface="Helvetica" charset="0"/>
                <a:ea typeface="MS PGothic" charset="0"/>
              </a:rPr>
              <a:t>Cholesterol is found in foods of animal origin.</a:t>
            </a:r>
          </a:p>
          <a:p>
            <a:r>
              <a:rPr lang="en-US" sz="1800">
                <a:latin typeface="Helvetica" charset="0"/>
                <a:ea typeface="MS PGothic" charset="0"/>
              </a:rPr>
              <a:t>Look for foods that have more carbohydrates as fiber and fewer as sugar. Only foods from plants provide fiber.</a:t>
            </a:r>
          </a:p>
          <a:p>
            <a:r>
              <a:rPr lang="en-US" sz="1800">
                <a:latin typeface="Helvetica" charset="0"/>
                <a:ea typeface="MS PGothic" charset="0"/>
              </a:rPr>
              <a:t>Protein is important for muscles and growth. It is found in animal and plant foods.</a:t>
            </a:r>
          </a:p>
          <a:p>
            <a:r>
              <a:rPr lang="en-US" sz="1800">
                <a:latin typeface="Helvetica" charset="0"/>
                <a:ea typeface="MS PGothic" charset="0"/>
              </a:rPr>
              <a:t>Vitamins and minerals are essential for health. Calcium is important for bones and teeth.</a:t>
            </a:r>
          </a:p>
          <a:p>
            <a:r>
              <a:rPr lang="en-US" sz="1800">
                <a:latin typeface="Helvetica" charset="0"/>
                <a:ea typeface="MS PGothic" charset="0"/>
              </a:rPr>
              <a:t>The amount of calories needed by each person depends on many factors, including exercise. </a:t>
            </a:r>
          </a:p>
        </p:txBody>
      </p:sp>
      <p:sp>
        <p:nvSpPr>
          <p:cNvPr id="44035" name="Rectangle 4"/>
          <p:cNvSpPr>
            <a:spLocks noChangeArrowheads="1"/>
          </p:cNvSpPr>
          <p:nvPr/>
        </p:nvSpPr>
        <p:spPr bwMode="auto">
          <a:xfrm>
            <a:off x="5638800" y="304800"/>
            <a:ext cx="3276600" cy="1066800"/>
          </a:xfrm>
          <a:prstGeom prst="rect">
            <a:avLst/>
          </a:prstGeom>
          <a:solidFill>
            <a:schemeClr val="tx1"/>
          </a:solidFill>
          <a:ln w="9525">
            <a:solidFill>
              <a:schemeClr val="tx1"/>
            </a:solidFill>
            <a:round/>
            <a:headEnd/>
            <a:tailEnd/>
          </a:ln>
        </p:spPr>
        <p:txBody>
          <a:bodyPr/>
          <a:lstStyle/>
          <a:p>
            <a:pPr eaLnBrk="0" hangingPunct="0"/>
            <a:endParaRPr lang="en-US"/>
          </a:p>
        </p:txBody>
      </p:sp>
      <p:pic>
        <p:nvPicPr>
          <p:cNvPr id="44036" name="Picture 3" descr="FoodLabe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65800" y="609600"/>
            <a:ext cx="3073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4483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a:latin typeface="Helvetica" charset="0"/>
                <a:ea typeface="MS PGothic" charset="0"/>
              </a:rPr>
              <a:t>Internal Brain Structure</a:t>
            </a:r>
          </a:p>
        </p:txBody>
      </p:sp>
      <p:sp>
        <p:nvSpPr>
          <p:cNvPr id="9218" name="Content Placeholder 2"/>
          <p:cNvSpPr>
            <a:spLocks noGrp="1"/>
          </p:cNvSpPr>
          <p:nvPr>
            <p:ph idx="1"/>
          </p:nvPr>
        </p:nvSpPr>
        <p:spPr>
          <a:xfrm>
            <a:off x="704049" y="1371600"/>
            <a:ext cx="7732712" cy="4724400"/>
          </a:xfrm>
        </p:spPr>
        <p:txBody>
          <a:bodyPr/>
          <a:lstStyle/>
          <a:p>
            <a:pPr marL="0" indent="0">
              <a:buFont typeface="Wingdings" charset="0"/>
              <a:buNone/>
            </a:pPr>
            <a:r>
              <a:rPr lang="en-US" dirty="0">
                <a:latin typeface="Helvetica" charset="0"/>
                <a:ea typeface="MS PGothic" charset="0"/>
              </a:rPr>
              <a:t>This MRI of a </a:t>
            </a:r>
            <a:r>
              <a:rPr lang="en-US" dirty="0" smtClean="0">
                <a:latin typeface="Helvetica" charset="0"/>
                <a:ea typeface="MS PGothic" charset="0"/>
              </a:rPr>
              <a:t/>
            </a:r>
            <a:br>
              <a:rPr lang="en-US" dirty="0" smtClean="0">
                <a:latin typeface="Helvetica" charset="0"/>
                <a:ea typeface="MS PGothic" charset="0"/>
              </a:rPr>
            </a:br>
            <a:r>
              <a:rPr lang="en-US" dirty="0" smtClean="0">
                <a:latin typeface="Helvetica" charset="0"/>
                <a:ea typeface="MS PGothic" charset="0"/>
              </a:rPr>
              <a:t>normal brain </a:t>
            </a:r>
            <a:br>
              <a:rPr lang="en-US" dirty="0" smtClean="0">
                <a:latin typeface="Helvetica" charset="0"/>
                <a:ea typeface="MS PGothic" charset="0"/>
              </a:rPr>
            </a:br>
            <a:r>
              <a:rPr lang="en-US" dirty="0" smtClean="0">
                <a:latin typeface="Helvetica" charset="0"/>
                <a:ea typeface="MS PGothic" charset="0"/>
              </a:rPr>
              <a:t>reveals </a:t>
            </a:r>
            <a:r>
              <a:rPr lang="en-US" dirty="0">
                <a:latin typeface="Helvetica" charset="0"/>
                <a:ea typeface="MS PGothic" charset="0"/>
              </a:rPr>
              <a:t>the </a:t>
            </a:r>
            <a:r>
              <a:rPr lang="en-US" dirty="0" smtClean="0">
                <a:latin typeface="Helvetica" charset="0"/>
                <a:ea typeface="MS PGothic" charset="0"/>
              </a:rPr>
              <a:t/>
            </a:r>
            <a:br>
              <a:rPr lang="en-US" dirty="0" smtClean="0">
                <a:latin typeface="Helvetica" charset="0"/>
                <a:ea typeface="MS PGothic" charset="0"/>
              </a:rPr>
            </a:br>
            <a:r>
              <a:rPr lang="en-US" dirty="0" smtClean="0">
                <a:latin typeface="Helvetica" charset="0"/>
                <a:ea typeface="MS PGothic" charset="0"/>
              </a:rPr>
              <a:t>different </a:t>
            </a:r>
            <a:r>
              <a:rPr lang="en-US" dirty="0">
                <a:latin typeface="Helvetica" charset="0"/>
                <a:ea typeface="MS PGothic" charset="0"/>
              </a:rPr>
              <a:t>regions </a:t>
            </a:r>
            <a:r>
              <a:rPr lang="en-US" dirty="0" smtClean="0">
                <a:latin typeface="Helvetica" charset="0"/>
                <a:ea typeface="MS PGothic" charset="0"/>
              </a:rPr>
              <a:t/>
            </a:r>
            <a:br>
              <a:rPr lang="en-US" dirty="0" smtClean="0">
                <a:latin typeface="Helvetica" charset="0"/>
                <a:ea typeface="MS PGothic" charset="0"/>
              </a:rPr>
            </a:br>
            <a:r>
              <a:rPr lang="en-US" dirty="0" smtClean="0">
                <a:latin typeface="Helvetica" charset="0"/>
                <a:ea typeface="MS PGothic" charset="0"/>
              </a:rPr>
              <a:t>of the </a:t>
            </a:r>
            <a:r>
              <a:rPr lang="en-US" dirty="0">
                <a:latin typeface="Helvetica" charset="0"/>
                <a:ea typeface="MS PGothic" charset="0"/>
              </a:rPr>
              <a:t>brain, </a:t>
            </a:r>
            <a:r>
              <a:rPr lang="en-US" dirty="0" smtClean="0">
                <a:latin typeface="Helvetica" charset="0"/>
                <a:ea typeface="MS PGothic" charset="0"/>
              </a:rPr>
              <a:t/>
            </a:r>
            <a:br>
              <a:rPr lang="en-US" dirty="0" smtClean="0">
                <a:latin typeface="Helvetica" charset="0"/>
                <a:ea typeface="MS PGothic" charset="0"/>
              </a:rPr>
            </a:br>
            <a:r>
              <a:rPr lang="en-US" dirty="0" smtClean="0">
                <a:latin typeface="Helvetica" charset="0"/>
                <a:ea typeface="MS PGothic" charset="0"/>
              </a:rPr>
              <a:t>each of which </a:t>
            </a:r>
            <a:br>
              <a:rPr lang="en-US" dirty="0" smtClean="0">
                <a:latin typeface="Helvetica" charset="0"/>
                <a:ea typeface="MS PGothic" charset="0"/>
              </a:rPr>
            </a:br>
            <a:r>
              <a:rPr lang="en-US" dirty="0" smtClean="0">
                <a:latin typeface="Helvetica" charset="0"/>
                <a:ea typeface="MS PGothic" charset="0"/>
              </a:rPr>
              <a:t>has specific </a:t>
            </a:r>
            <a:br>
              <a:rPr lang="en-US" dirty="0" smtClean="0">
                <a:latin typeface="Helvetica" charset="0"/>
                <a:ea typeface="MS PGothic" charset="0"/>
              </a:rPr>
            </a:br>
            <a:r>
              <a:rPr lang="en-US" dirty="0" smtClean="0">
                <a:latin typeface="Helvetica" charset="0"/>
                <a:ea typeface="MS PGothic" charset="0"/>
              </a:rPr>
              <a:t>functions</a:t>
            </a:r>
            <a:r>
              <a:rPr lang="en-US" dirty="0">
                <a:latin typeface="Helvetica" charset="0"/>
                <a:ea typeface="MS PGothic" charset="0"/>
              </a:rPr>
              <a:t>. </a:t>
            </a:r>
            <a:r>
              <a:rPr lang="en-US" dirty="0" smtClean="0">
                <a:latin typeface="Helvetica" charset="0"/>
                <a:ea typeface="MS PGothic" charset="0"/>
              </a:rPr>
              <a:t/>
            </a:r>
            <a:br>
              <a:rPr lang="en-US" dirty="0" smtClean="0">
                <a:latin typeface="Helvetica" charset="0"/>
                <a:ea typeface="MS PGothic" charset="0"/>
              </a:rPr>
            </a:br>
            <a:r>
              <a:rPr lang="en-US" dirty="0" smtClean="0">
                <a:latin typeface="Helvetica" charset="0"/>
                <a:ea typeface="MS PGothic" charset="0"/>
              </a:rPr>
              <a:t>Such detailed </a:t>
            </a:r>
            <a:br>
              <a:rPr lang="en-US" dirty="0" smtClean="0">
                <a:latin typeface="Helvetica" charset="0"/>
                <a:ea typeface="MS PGothic" charset="0"/>
              </a:rPr>
            </a:br>
            <a:r>
              <a:rPr lang="en-US" dirty="0" smtClean="0">
                <a:latin typeface="Helvetica" charset="0"/>
                <a:ea typeface="MS PGothic" charset="0"/>
              </a:rPr>
              <a:t>images allow physicians </a:t>
            </a:r>
            <a:r>
              <a:rPr lang="en-US" dirty="0">
                <a:latin typeface="Helvetica" charset="0"/>
                <a:ea typeface="MS PGothic" charset="0"/>
              </a:rPr>
              <a:t>to </a:t>
            </a:r>
            <a:r>
              <a:rPr lang="en-US" dirty="0" smtClean="0">
                <a:latin typeface="Helvetica" charset="0"/>
                <a:ea typeface="MS PGothic" charset="0"/>
              </a:rPr>
              <a:t>visualize </a:t>
            </a:r>
            <a:r>
              <a:rPr lang="en-US" dirty="0">
                <a:latin typeface="Helvetica" charset="0"/>
                <a:ea typeface="MS PGothic" charset="0"/>
              </a:rPr>
              <a:t>diseases, </a:t>
            </a:r>
            <a:r>
              <a:rPr lang="en-US" dirty="0" smtClean="0">
                <a:latin typeface="Helvetica" charset="0"/>
                <a:ea typeface="MS PGothic" charset="0"/>
              </a:rPr>
              <a:t>effects </a:t>
            </a:r>
            <a:r>
              <a:rPr lang="en-US" dirty="0">
                <a:latin typeface="Helvetica" charset="0"/>
                <a:ea typeface="MS PGothic" charset="0"/>
              </a:rPr>
              <a:t>of injuries </a:t>
            </a:r>
            <a:r>
              <a:rPr lang="en-US" dirty="0" smtClean="0">
                <a:latin typeface="Helvetica" charset="0"/>
                <a:ea typeface="MS PGothic" charset="0"/>
              </a:rPr>
              <a:t>and </a:t>
            </a:r>
            <a:r>
              <a:rPr lang="en-US" dirty="0">
                <a:latin typeface="Helvetica" charset="0"/>
                <a:ea typeface="MS PGothic" charset="0"/>
              </a:rPr>
              <a:t>abnormalities </a:t>
            </a:r>
            <a:r>
              <a:rPr lang="en-US" dirty="0" smtClean="0">
                <a:latin typeface="Helvetica" charset="0"/>
                <a:ea typeface="MS PGothic" charset="0"/>
              </a:rPr>
              <a:t>in </a:t>
            </a:r>
            <a:r>
              <a:rPr lang="en-US" dirty="0">
                <a:latin typeface="Helvetica" charset="0"/>
                <a:ea typeface="MS PGothic" charset="0"/>
              </a:rPr>
              <a:t>the brain. </a:t>
            </a:r>
          </a:p>
        </p:txBody>
      </p:sp>
      <p:pic>
        <p:nvPicPr>
          <p:cNvPr id="9219" name="Picture 3" descr="MRI.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1926" y="1447799"/>
            <a:ext cx="5013107" cy="352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903821" y="6464657"/>
            <a:ext cx="3240180" cy="246221"/>
          </a:xfrm>
          <a:prstGeom prst="rect">
            <a:avLst/>
          </a:prstGeom>
          <a:noFill/>
        </p:spPr>
        <p:txBody>
          <a:bodyPr wrap="square" rtlCol="0">
            <a:spAutoFit/>
          </a:bodyPr>
          <a:lstStyle/>
          <a:p>
            <a:pPr algn="r"/>
            <a:r>
              <a:rPr lang="en-US" sz="1000" dirty="0" smtClean="0">
                <a:solidFill>
                  <a:schemeClr val="bg2">
                    <a:lumMod val="65000"/>
                    <a:lumOff val="35000"/>
                  </a:schemeClr>
                </a:solidFill>
                <a:latin typeface="Arial" charset="0"/>
              </a:rPr>
              <a:t>Image © Mikhail Basov.</a:t>
            </a:r>
            <a:endParaRPr lang="en-US" sz="1000" dirty="0">
              <a:solidFill>
                <a:schemeClr val="bg2">
                  <a:lumMod val="65000"/>
                  <a:lumOff val="35000"/>
                </a:schemeClr>
              </a:solidFill>
            </a:endParaRPr>
          </a:p>
        </p:txBody>
      </p:sp>
    </p:spTree>
    <p:extLst>
      <p:ext uri="{BB962C8B-B14F-4D97-AF65-F5344CB8AC3E}">
        <p14:creationId xmlns:p14="http://schemas.microsoft.com/office/powerpoint/2010/main" val="749178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en-US">
                <a:latin typeface="Helvetica" charset="0"/>
                <a:ea typeface="MS PGothic" charset="0"/>
              </a:rPr>
              <a:t>The Human Nervous System</a:t>
            </a:r>
          </a:p>
        </p:txBody>
      </p:sp>
      <p:sp>
        <p:nvSpPr>
          <p:cNvPr id="11266" name="Content Placeholder 2"/>
          <p:cNvSpPr>
            <a:spLocks noGrp="1"/>
          </p:cNvSpPr>
          <p:nvPr>
            <p:ph idx="1"/>
          </p:nvPr>
        </p:nvSpPr>
        <p:spPr>
          <a:xfrm>
            <a:off x="685800" y="1371600"/>
            <a:ext cx="2594436" cy="4724400"/>
          </a:xfrm>
        </p:spPr>
        <p:txBody>
          <a:bodyPr/>
          <a:lstStyle/>
          <a:p>
            <a:pPr marL="0" indent="0">
              <a:buFont typeface="Wingdings" charset="0"/>
              <a:buNone/>
            </a:pPr>
            <a:r>
              <a:rPr lang="en-US" dirty="0">
                <a:latin typeface="Helvetica" charset="0"/>
                <a:ea typeface="MS PGothic" charset="0"/>
              </a:rPr>
              <a:t>The brain and spinal cord make up the central nervous system. All other nerves in the body form the peripheral nervous system. </a:t>
            </a:r>
          </a:p>
        </p:txBody>
      </p:sp>
      <p:pic>
        <p:nvPicPr>
          <p:cNvPr id="11267" name="Picture 3" descr="NervousSyste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43232" y="1350140"/>
            <a:ext cx="2160588" cy="497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descr="CN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37703" y="1338657"/>
            <a:ext cx="1376362" cy="454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903821" y="6464657"/>
            <a:ext cx="3240180" cy="246221"/>
          </a:xfrm>
          <a:prstGeom prst="rect">
            <a:avLst/>
          </a:prstGeom>
          <a:noFill/>
        </p:spPr>
        <p:txBody>
          <a:bodyPr wrap="square" rtlCol="0">
            <a:spAutoFit/>
          </a:bodyPr>
          <a:lstStyle/>
          <a:p>
            <a:pPr algn="r"/>
            <a:r>
              <a:rPr lang="en-US" sz="1000" dirty="0" smtClean="0">
                <a:solidFill>
                  <a:schemeClr val="bg2">
                    <a:lumMod val="65000"/>
                    <a:lumOff val="35000"/>
                  </a:schemeClr>
                </a:solidFill>
                <a:latin typeface="Arial" charset="0"/>
              </a:rPr>
              <a:t>Illustrations © Williams &amp; Wilkins. All rights reserved.</a:t>
            </a:r>
            <a:endParaRPr lang="en-US" sz="1000" dirty="0">
              <a:solidFill>
                <a:schemeClr val="bg2">
                  <a:lumMod val="65000"/>
                  <a:lumOff val="35000"/>
                </a:schemeClr>
              </a:solidFill>
            </a:endParaRPr>
          </a:p>
        </p:txBody>
      </p:sp>
    </p:spTree>
    <p:extLst>
      <p:ext uri="{BB962C8B-B14F-4D97-AF65-F5344CB8AC3E}">
        <p14:creationId xmlns:p14="http://schemas.microsoft.com/office/powerpoint/2010/main" val="1849876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a:latin typeface="Helvetica" charset="0"/>
                <a:ea typeface="MS PGothic" charset="0"/>
              </a:rPr>
              <a:t>Normal Brain Development</a:t>
            </a:r>
          </a:p>
        </p:txBody>
      </p:sp>
      <p:sp>
        <p:nvSpPr>
          <p:cNvPr id="13314" name="Content Placeholder 2"/>
          <p:cNvSpPr>
            <a:spLocks noGrp="1"/>
          </p:cNvSpPr>
          <p:nvPr>
            <p:ph idx="1"/>
          </p:nvPr>
        </p:nvSpPr>
        <p:spPr>
          <a:xfrm>
            <a:off x="1044468" y="3451733"/>
            <a:ext cx="7164996" cy="2545333"/>
          </a:xfrm>
        </p:spPr>
        <p:txBody>
          <a:bodyPr/>
          <a:lstStyle/>
          <a:p>
            <a:pPr marL="0" indent="0">
              <a:buFont typeface="Wingdings" charset="0"/>
              <a:buNone/>
            </a:pPr>
            <a:r>
              <a:rPr lang="en-US" dirty="0">
                <a:latin typeface="Helvetica" charset="0"/>
                <a:ea typeface="MS PGothic" charset="0"/>
              </a:rPr>
              <a:t>The MRI images above show normal brain development (left to right) at ages 1 week, </a:t>
            </a:r>
            <a:r>
              <a:rPr lang="en-US" dirty="0" smtClean="0">
                <a:latin typeface="Helvetica" charset="0"/>
                <a:ea typeface="MS PGothic" charset="0"/>
              </a:rPr>
              <a:t/>
            </a:r>
            <a:br>
              <a:rPr lang="en-US" dirty="0" smtClean="0">
                <a:latin typeface="Helvetica" charset="0"/>
                <a:ea typeface="MS PGothic" charset="0"/>
              </a:rPr>
            </a:br>
            <a:r>
              <a:rPr lang="en-US" dirty="0" smtClean="0">
                <a:latin typeface="Helvetica" charset="0"/>
                <a:ea typeface="MS PGothic" charset="0"/>
              </a:rPr>
              <a:t>3 </a:t>
            </a:r>
            <a:r>
              <a:rPr lang="en-US" dirty="0">
                <a:latin typeface="Helvetica" charset="0"/>
                <a:ea typeface="MS PGothic" charset="0"/>
              </a:rPr>
              <a:t>months, 1 year, 2 years, and 10 years. </a:t>
            </a:r>
            <a:r>
              <a:rPr lang="en-US" dirty="0" smtClean="0">
                <a:latin typeface="Helvetica" charset="0"/>
                <a:ea typeface="MS PGothic" charset="0"/>
              </a:rPr>
              <a:t/>
            </a:r>
            <a:br>
              <a:rPr lang="en-US" dirty="0" smtClean="0">
                <a:latin typeface="Helvetica" charset="0"/>
                <a:ea typeface="MS PGothic" charset="0"/>
              </a:rPr>
            </a:br>
            <a:r>
              <a:rPr lang="en-US" dirty="0" smtClean="0">
                <a:latin typeface="Helvetica" charset="0"/>
                <a:ea typeface="MS PGothic" charset="0"/>
              </a:rPr>
              <a:t>Images </a:t>
            </a:r>
            <a:r>
              <a:rPr lang="en-US" dirty="0">
                <a:latin typeface="Helvetica" charset="0"/>
                <a:ea typeface="MS PGothic" charset="0"/>
              </a:rPr>
              <a:t>such as these serve as a baseline </a:t>
            </a:r>
            <a:r>
              <a:rPr lang="en-US" dirty="0" smtClean="0">
                <a:latin typeface="Helvetica" charset="0"/>
                <a:ea typeface="MS PGothic" charset="0"/>
              </a:rPr>
              <a:t/>
            </a:r>
            <a:br>
              <a:rPr lang="en-US" dirty="0" smtClean="0">
                <a:latin typeface="Helvetica" charset="0"/>
                <a:ea typeface="MS PGothic" charset="0"/>
              </a:rPr>
            </a:br>
            <a:r>
              <a:rPr lang="en-US" dirty="0" smtClean="0">
                <a:latin typeface="Helvetica" charset="0"/>
                <a:ea typeface="MS PGothic" charset="0"/>
              </a:rPr>
              <a:t>for </a:t>
            </a:r>
            <a:r>
              <a:rPr lang="en-US" dirty="0">
                <a:latin typeface="Helvetica" charset="0"/>
                <a:ea typeface="MS PGothic" charset="0"/>
              </a:rPr>
              <a:t>pediatricians when determining problems within the brain. </a:t>
            </a:r>
          </a:p>
        </p:txBody>
      </p:sp>
      <p:pic>
        <p:nvPicPr>
          <p:cNvPr id="13315" name="Picture 3" descr="BrainDev.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0172" y="1430372"/>
            <a:ext cx="62452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454973" y="6307529"/>
            <a:ext cx="2689027" cy="400110"/>
          </a:xfrm>
          <a:prstGeom prst="rect">
            <a:avLst/>
          </a:prstGeom>
          <a:noFill/>
        </p:spPr>
        <p:txBody>
          <a:bodyPr wrap="square" rtlCol="0">
            <a:spAutoFit/>
          </a:bodyPr>
          <a:lstStyle/>
          <a:p>
            <a:pPr algn="r"/>
            <a:r>
              <a:rPr lang="en-US" sz="1000" dirty="0">
                <a:solidFill>
                  <a:schemeClr val="bg2">
                    <a:lumMod val="65000"/>
                    <a:lumOff val="35000"/>
                  </a:schemeClr>
                </a:solidFill>
                <a:latin typeface="Arial" charset="0"/>
              </a:rPr>
              <a:t>MRI image courtesy of </a:t>
            </a:r>
            <a:r>
              <a:rPr lang="en-US" sz="1000" dirty="0" smtClean="0">
                <a:solidFill>
                  <a:schemeClr val="bg2">
                    <a:lumMod val="65000"/>
                    <a:lumOff val="35000"/>
                  </a:schemeClr>
                </a:solidFill>
                <a:latin typeface="Arial" charset="0"/>
              </a:rPr>
              <a:t>NIH from the MRI Study of Normal Brain Development Project.</a:t>
            </a:r>
            <a:endParaRPr lang="en-US" sz="1000" dirty="0">
              <a:solidFill>
                <a:schemeClr val="bg2">
                  <a:lumMod val="65000"/>
                  <a:lumOff val="35000"/>
                </a:schemeClr>
              </a:solidFill>
            </a:endParaRPr>
          </a:p>
        </p:txBody>
      </p:sp>
    </p:spTree>
    <p:extLst>
      <p:ext uri="{BB962C8B-B14F-4D97-AF65-F5344CB8AC3E}">
        <p14:creationId xmlns:p14="http://schemas.microsoft.com/office/powerpoint/2010/main" val="3856660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a:latin typeface="Helvetica" charset="0"/>
                <a:ea typeface="MS PGothic" charset="0"/>
              </a:rPr>
              <a:t>What Is a Neuron? </a:t>
            </a:r>
          </a:p>
        </p:txBody>
      </p:sp>
      <p:sp>
        <p:nvSpPr>
          <p:cNvPr id="15362" name="Content Placeholder 2"/>
          <p:cNvSpPr>
            <a:spLocks noGrp="1"/>
          </p:cNvSpPr>
          <p:nvPr>
            <p:ph idx="1"/>
          </p:nvPr>
        </p:nvSpPr>
        <p:spPr>
          <a:xfrm>
            <a:off x="690956" y="1371600"/>
            <a:ext cx="3589337" cy="4724400"/>
          </a:xfrm>
        </p:spPr>
        <p:txBody>
          <a:bodyPr/>
          <a:lstStyle/>
          <a:p>
            <a:pPr marL="0" indent="0">
              <a:buFont typeface="Wingdings" charset="0"/>
              <a:buNone/>
            </a:pPr>
            <a:r>
              <a:rPr lang="en-US" dirty="0">
                <a:latin typeface="Helvetica" charset="0"/>
                <a:ea typeface="MS PGothic" charset="0"/>
              </a:rPr>
              <a:t>Microscopic image of a neuron from the hippocampus. Most neurons receive signals from many other neurons. The combined effects of these signals determine the response of the receiving neuron. </a:t>
            </a:r>
          </a:p>
        </p:txBody>
      </p:sp>
      <p:pic>
        <p:nvPicPr>
          <p:cNvPr id="15363" name="Picture 3" descr="Neuron1_McNeil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463652"/>
            <a:ext cx="30734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062177" y="6464657"/>
            <a:ext cx="3081824" cy="246221"/>
          </a:xfrm>
          <a:prstGeom prst="rect">
            <a:avLst/>
          </a:prstGeom>
          <a:noFill/>
        </p:spPr>
        <p:txBody>
          <a:bodyPr wrap="square" rtlCol="0">
            <a:spAutoFit/>
          </a:bodyPr>
          <a:lstStyle/>
          <a:p>
            <a:pPr algn="r"/>
            <a:r>
              <a:rPr lang="en-US" sz="1000" dirty="0" smtClean="0">
                <a:solidFill>
                  <a:schemeClr val="bg2">
                    <a:lumMod val="65000"/>
                    <a:lumOff val="35000"/>
                  </a:schemeClr>
                </a:solidFill>
                <a:latin typeface="Arial" charset="0"/>
              </a:rPr>
              <a:t>© Baylor College of Medicine\Robert S. McNeil.</a:t>
            </a:r>
            <a:endParaRPr lang="en-US" sz="1000" dirty="0">
              <a:solidFill>
                <a:schemeClr val="bg2">
                  <a:lumMod val="65000"/>
                  <a:lumOff val="35000"/>
                </a:schemeClr>
              </a:solidFill>
            </a:endParaRPr>
          </a:p>
        </p:txBody>
      </p:sp>
    </p:spTree>
    <p:extLst>
      <p:ext uri="{BB962C8B-B14F-4D97-AF65-F5344CB8AC3E}">
        <p14:creationId xmlns:p14="http://schemas.microsoft.com/office/powerpoint/2010/main" val="1502749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atin typeface="Helvetica" charset="0"/>
                <a:ea typeface="MS PGothic" charset="0"/>
              </a:rPr>
              <a:t>Purkinje Neurons</a:t>
            </a:r>
          </a:p>
        </p:txBody>
      </p:sp>
      <p:sp>
        <p:nvSpPr>
          <p:cNvPr id="17410" name="Content Placeholder 2"/>
          <p:cNvSpPr>
            <a:spLocks noGrp="1"/>
          </p:cNvSpPr>
          <p:nvPr>
            <p:ph idx="1"/>
          </p:nvPr>
        </p:nvSpPr>
        <p:spPr>
          <a:xfrm>
            <a:off x="5181599" y="1371599"/>
            <a:ext cx="3420667" cy="4913537"/>
          </a:xfrm>
        </p:spPr>
        <p:txBody>
          <a:bodyPr/>
          <a:lstStyle/>
          <a:p>
            <a:pPr marL="0" indent="0">
              <a:buFont typeface="Wingdings" charset="0"/>
              <a:buNone/>
            </a:pPr>
            <a:r>
              <a:rPr lang="en-US" sz="2600" dirty="0">
                <a:latin typeface="Helvetica" charset="0"/>
                <a:ea typeface="MS PGothic" charset="0"/>
              </a:rPr>
              <a:t>Purkinje cells are </a:t>
            </a:r>
            <a:r>
              <a:rPr lang="en-US" sz="2600" dirty="0" smtClean="0">
                <a:latin typeface="Helvetica" charset="0"/>
                <a:ea typeface="MS PGothic" charset="0"/>
              </a:rPr>
              <a:t/>
            </a:r>
            <a:br>
              <a:rPr lang="en-US" sz="2600" dirty="0" smtClean="0">
                <a:latin typeface="Helvetica" charset="0"/>
                <a:ea typeface="MS PGothic" charset="0"/>
              </a:rPr>
            </a:br>
            <a:r>
              <a:rPr lang="en-US" sz="2600" dirty="0" smtClean="0">
                <a:latin typeface="Helvetica" charset="0"/>
                <a:ea typeface="MS PGothic" charset="0"/>
              </a:rPr>
              <a:t>large </a:t>
            </a:r>
            <a:r>
              <a:rPr lang="en-US" sz="2600" dirty="0">
                <a:latin typeface="Helvetica" charset="0"/>
                <a:ea typeface="MS PGothic" charset="0"/>
              </a:rPr>
              <a:t>neurons with branching, tree-like dendrites. These neurons form the sole output pathway of the cerebellar cortex, and they serve as an essential link in regulating the body’s muscle tone and movement. </a:t>
            </a:r>
          </a:p>
        </p:txBody>
      </p:sp>
      <p:pic>
        <p:nvPicPr>
          <p:cNvPr id="17411" name="Picture 3" descr="Purkinje_Cerebellum_63X.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252" y="1401763"/>
            <a:ext cx="4265127" cy="427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009803" y="6307529"/>
            <a:ext cx="3134197" cy="400110"/>
          </a:xfrm>
          <a:prstGeom prst="rect">
            <a:avLst/>
          </a:prstGeom>
          <a:noFill/>
        </p:spPr>
        <p:txBody>
          <a:bodyPr wrap="square" rtlCol="0">
            <a:spAutoFit/>
          </a:bodyPr>
          <a:lstStyle/>
          <a:p>
            <a:pPr algn="r"/>
            <a:r>
              <a:rPr lang="en-US" sz="1000" dirty="0" smtClean="0">
                <a:solidFill>
                  <a:schemeClr val="bg2">
                    <a:lumMod val="65000"/>
                    <a:lumOff val="35000"/>
                  </a:schemeClr>
                </a:solidFill>
                <a:latin typeface="Arial" charset="0"/>
              </a:rPr>
              <a:t>SEM courtesy of The Gene Expression Nervous System Atlas (GENSAT)  project, NINDS.</a:t>
            </a:r>
            <a:endParaRPr lang="en-US" sz="1000" dirty="0">
              <a:solidFill>
                <a:schemeClr val="bg2">
                  <a:lumMod val="65000"/>
                  <a:lumOff val="35000"/>
                </a:schemeClr>
              </a:solidFill>
            </a:endParaRPr>
          </a:p>
        </p:txBody>
      </p:sp>
    </p:spTree>
    <p:extLst>
      <p:ext uri="{BB962C8B-B14F-4D97-AF65-F5344CB8AC3E}">
        <p14:creationId xmlns:p14="http://schemas.microsoft.com/office/powerpoint/2010/main" val="2832159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atin typeface="Helvetica" charset="0"/>
                <a:ea typeface="MS PGothic" charset="0"/>
              </a:rPr>
              <a:t>Pyramidal Neurons</a:t>
            </a:r>
          </a:p>
        </p:txBody>
      </p:sp>
      <p:sp>
        <p:nvSpPr>
          <p:cNvPr id="19458" name="Content Placeholder 2"/>
          <p:cNvSpPr>
            <a:spLocks noGrp="1"/>
          </p:cNvSpPr>
          <p:nvPr>
            <p:ph idx="1"/>
          </p:nvPr>
        </p:nvSpPr>
        <p:spPr>
          <a:xfrm>
            <a:off x="677863" y="1371600"/>
            <a:ext cx="3132137" cy="4724400"/>
          </a:xfrm>
        </p:spPr>
        <p:txBody>
          <a:bodyPr/>
          <a:lstStyle/>
          <a:p>
            <a:pPr marL="0" indent="0">
              <a:buFont typeface="Wingdings" charset="0"/>
              <a:buNone/>
            </a:pPr>
            <a:r>
              <a:rPr lang="en-US" dirty="0">
                <a:latin typeface="Helvetica" charset="0"/>
                <a:ea typeface="MS PGothic" charset="0"/>
              </a:rPr>
              <a:t>Pyramidal cells </a:t>
            </a:r>
            <a:r>
              <a:rPr lang="en-US" dirty="0" smtClean="0">
                <a:latin typeface="Helvetica" charset="0"/>
                <a:ea typeface="MS PGothic" charset="0"/>
              </a:rPr>
              <a:t/>
            </a:r>
            <a:br>
              <a:rPr lang="en-US" dirty="0" smtClean="0">
                <a:latin typeface="Helvetica" charset="0"/>
                <a:ea typeface="MS PGothic" charset="0"/>
              </a:rPr>
            </a:br>
            <a:r>
              <a:rPr lang="en-US" dirty="0" smtClean="0">
                <a:latin typeface="Helvetica" charset="0"/>
                <a:ea typeface="MS PGothic" charset="0"/>
              </a:rPr>
              <a:t>are </a:t>
            </a:r>
            <a:r>
              <a:rPr lang="en-US" dirty="0">
                <a:latin typeface="Helvetica" charset="0"/>
                <a:ea typeface="MS PGothic" charset="0"/>
              </a:rPr>
              <a:t>found in the cerebral cortex and other parts of the central nervous system. Pyramidal cells have a pyramid-shaped cell body and many dendritic branches. </a:t>
            </a:r>
          </a:p>
        </p:txBody>
      </p:sp>
      <p:pic>
        <p:nvPicPr>
          <p:cNvPr id="19459" name="Picture 3" descr="Pyramida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8558" y="1470025"/>
            <a:ext cx="4553712" cy="3771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286406" y="6464657"/>
            <a:ext cx="5857595" cy="246221"/>
          </a:xfrm>
          <a:prstGeom prst="rect">
            <a:avLst/>
          </a:prstGeom>
          <a:noFill/>
        </p:spPr>
        <p:txBody>
          <a:bodyPr wrap="square" rtlCol="0">
            <a:spAutoFit/>
          </a:bodyPr>
          <a:lstStyle/>
          <a:p>
            <a:pPr algn="r"/>
            <a:r>
              <a:rPr lang="en-US" sz="1000" dirty="0" err="1">
                <a:solidFill>
                  <a:schemeClr val="bg2">
                    <a:lumMod val="65000"/>
                    <a:lumOff val="35000"/>
                  </a:schemeClr>
                </a:solidFill>
                <a:latin typeface="Helvetica"/>
              </a:rPr>
              <a:t>BrainMaps</a:t>
            </a:r>
            <a:r>
              <a:rPr lang="en-US" sz="1000" dirty="0">
                <a:solidFill>
                  <a:schemeClr val="bg2">
                    <a:lumMod val="65000"/>
                    <a:lumOff val="35000"/>
                  </a:schemeClr>
                </a:solidFill>
                <a:latin typeface="Helvetica"/>
              </a:rPr>
              <a:t>: An Interactive </a:t>
            </a:r>
            <a:r>
              <a:rPr lang="en-US" sz="1000" dirty="0" err="1">
                <a:solidFill>
                  <a:schemeClr val="bg2">
                    <a:lumMod val="65000"/>
                    <a:lumOff val="35000"/>
                  </a:schemeClr>
                </a:solidFill>
                <a:latin typeface="Helvetica"/>
              </a:rPr>
              <a:t>Multiresolution</a:t>
            </a:r>
            <a:r>
              <a:rPr lang="en-US" sz="1000" dirty="0">
                <a:solidFill>
                  <a:schemeClr val="bg2">
                    <a:lumMod val="65000"/>
                    <a:lumOff val="35000"/>
                  </a:schemeClr>
                </a:solidFill>
                <a:latin typeface="Helvetica"/>
              </a:rPr>
              <a:t> Brain </a:t>
            </a:r>
            <a:r>
              <a:rPr lang="en-US" sz="1000" dirty="0" smtClean="0">
                <a:solidFill>
                  <a:schemeClr val="bg2">
                    <a:lumMod val="65000"/>
                    <a:lumOff val="35000"/>
                  </a:schemeClr>
                </a:solidFill>
                <a:latin typeface="Helvetica"/>
              </a:rPr>
              <a:t>Atlas. CC-BY-SA 3.0.</a:t>
            </a:r>
            <a:endParaRPr lang="en-US" sz="1000" dirty="0">
              <a:solidFill>
                <a:schemeClr val="bg2">
                  <a:lumMod val="65000"/>
                  <a:lumOff val="35000"/>
                </a:schemeClr>
              </a:solidFill>
              <a:latin typeface="Helvetica"/>
            </a:endParaRPr>
          </a:p>
        </p:txBody>
      </p:sp>
    </p:spTree>
    <p:extLst>
      <p:ext uri="{BB962C8B-B14F-4D97-AF65-F5344CB8AC3E}">
        <p14:creationId xmlns:p14="http://schemas.microsoft.com/office/powerpoint/2010/main" val="2084236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atin typeface="Helvetica" charset="0"/>
                <a:ea typeface="MS PGothic" charset="0"/>
              </a:rPr>
              <a:t>Typical Structure of Neurons </a:t>
            </a:r>
          </a:p>
        </p:txBody>
      </p:sp>
      <p:pic>
        <p:nvPicPr>
          <p:cNvPr id="21506" name="Picture 3" descr="NeuronStructu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8974" y="1175190"/>
            <a:ext cx="2870200"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Content Placeholder 2"/>
          <p:cNvSpPr>
            <a:spLocks noGrp="1"/>
          </p:cNvSpPr>
          <p:nvPr>
            <p:ph idx="1"/>
          </p:nvPr>
        </p:nvSpPr>
        <p:spPr>
          <a:xfrm>
            <a:off x="677863" y="1371600"/>
            <a:ext cx="4884737" cy="4724400"/>
          </a:xfrm>
        </p:spPr>
        <p:txBody>
          <a:bodyPr/>
          <a:lstStyle/>
          <a:p>
            <a:r>
              <a:rPr lang="en-US" sz="2100" dirty="0">
                <a:latin typeface="Helvetica" charset="0"/>
                <a:ea typeface="MS PGothic" charset="0"/>
              </a:rPr>
              <a:t>A typical neuron has an enlarged cell body which contains the nucleus. </a:t>
            </a:r>
            <a:r>
              <a:rPr lang="en-US" sz="2100" dirty="0" smtClean="0">
                <a:latin typeface="Helvetica" charset="0"/>
                <a:ea typeface="MS PGothic" charset="0"/>
              </a:rPr>
              <a:t/>
            </a:r>
            <a:br>
              <a:rPr lang="en-US" sz="2100" dirty="0" smtClean="0">
                <a:latin typeface="Helvetica" charset="0"/>
                <a:ea typeface="MS PGothic" charset="0"/>
              </a:rPr>
            </a:br>
            <a:r>
              <a:rPr lang="en-US" sz="2100" dirty="0" smtClean="0">
                <a:latin typeface="Helvetica" charset="0"/>
                <a:ea typeface="MS PGothic" charset="0"/>
              </a:rPr>
              <a:t>Most </a:t>
            </a:r>
            <a:r>
              <a:rPr lang="en-US" sz="2100" dirty="0">
                <a:latin typeface="Helvetica" charset="0"/>
                <a:ea typeface="MS PGothic" charset="0"/>
              </a:rPr>
              <a:t>neurons have branches, known as dendrites. Each neuron typically also has a longer tail-like fiber, or extension, called an axon. </a:t>
            </a:r>
          </a:p>
          <a:p>
            <a:r>
              <a:rPr lang="en-US" sz="2100" dirty="0">
                <a:latin typeface="Helvetica" charset="0"/>
                <a:ea typeface="MS PGothic" charset="0"/>
              </a:rPr>
              <a:t>Information typically is received on </a:t>
            </a:r>
            <a:br>
              <a:rPr lang="en-US" sz="2100" dirty="0">
                <a:latin typeface="Helvetica" charset="0"/>
                <a:ea typeface="MS PGothic" charset="0"/>
              </a:rPr>
            </a:br>
            <a:r>
              <a:rPr lang="en-US" sz="2100" dirty="0">
                <a:latin typeface="Helvetica" charset="0"/>
                <a:ea typeface="MS PGothic" charset="0"/>
              </a:rPr>
              <a:t>the dendrites or cell body, and is transmitted in one directions down the axon and passed to next neuron. </a:t>
            </a:r>
          </a:p>
          <a:p>
            <a:r>
              <a:rPr lang="en-US" sz="2100" dirty="0">
                <a:latin typeface="Helvetica" charset="0"/>
                <a:ea typeface="MS PGothic" charset="0"/>
              </a:rPr>
              <a:t>Neurons vary greatly in size and shape. Although neurons generally have only a single axon, they can </a:t>
            </a:r>
            <a:br>
              <a:rPr lang="en-US" sz="2100" dirty="0">
                <a:latin typeface="Helvetica" charset="0"/>
                <a:ea typeface="MS PGothic" charset="0"/>
              </a:rPr>
            </a:br>
            <a:r>
              <a:rPr lang="en-US" sz="2100" dirty="0">
                <a:latin typeface="Helvetica" charset="0"/>
                <a:ea typeface="MS PGothic" charset="0"/>
              </a:rPr>
              <a:t>have hundreds of dendrites. </a:t>
            </a:r>
          </a:p>
        </p:txBody>
      </p:sp>
      <p:sp>
        <p:nvSpPr>
          <p:cNvPr id="5" name="TextBox 4"/>
          <p:cNvSpPr txBox="1"/>
          <p:nvPr/>
        </p:nvSpPr>
        <p:spPr>
          <a:xfrm>
            <a:off x="5865777" y="6464657"/>
            <a:ext cx="3278224" cy="246221"/>
          </a:xfrm>
          <a:prstGeom prst="rect">
            <a:avLst/>
          </a:prstGeom>
          <a:noFill/>
        </p:spPr>
        <p:txBody>
          <a:bodyPr wrap="square" rtlCol="0">
            <a:spAutoFit/>
          </a:bodyPr>
          <a:lstStyle/>
          <a:p>
            <a:pPr algn="r"/>
            <a:r>
              <a:rPr lang="en-US" sz="1000" dirty="0" smtClean="0">
                <a:solidFill>
                  <a:schemeClr val="bg2">
                    <a:lumMod val="65000"/>
                    <a:lumOff val="35000"/>
                  </a:schemeClr>
                </a:solidFill>
                <a:latin typeface="Arial" charset="0"/>
              </a:rPr>
              <a:t>Illustration © Williams &amp; Wilkins. All rights reserved.</a:t>
            </a:r>
            <a:endParaRPr lang="en-US" sz="1000" dirty="0">
              <a:solidFill>
                <a:schemeClr val="bg2">
                  <a:lumMod val="65000"/>
                  <a:lumOff val="35000"/>
                </a:schemeClr>
              </a:solidFill>
            </a:endParaRPr>
          </a:p>
        </p:txBody>
      </p:sp>
    </p:spTree>
    <p:extLst>
      <p:ext uri="{BB962C8B-B14F-4D97-AF65-F5344CB8AC3E}">
        <p14:creationId xmlns:p14="http://schemas.microsoft.com/office/powerpoint/2010/main" val="2555560029"/>
      </p:ext>
    </p:extLst>
  </p:cSld>
  <p:clrMapOvr>
    <a:masterClrMapping/>
  </p:clrMapOvr>
</p:sld>
</file>

<file path=ppt/theme/theme1.xml><?xml version="1.0" encoding="utf-8"?>
<a:theme xmlns:a="http://schemas.openxmlformats.org/drawingml/2006/main" name="NewBioEd">
  <a:themeElements>
    <a:clrScheme name="Custom 1">
      <a:dk1>
        <a:sysClr val="windowText" lastClr="000000"/>
      </a:dk1>
      <a:lt1>
        <a:sysClr val="window" lastClr="FFFFFF"/>
      </a:lt1>
      <a:dk2>
        <a:srgbClr val="1F497D"/>
      </a:dk2>
      <a:lt2>
        <a:srgbClr val="EEECE1"/>
      </a:lt2>
      <a:accent1>
        <a:srgbClr val="804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ioEdFlyHead">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6" charset="0"/>
          </a:defRPr>
        </a:defPPr>
      </a:lstStyle>
    </a:lnDef>
  </a:objectDefaults>
  <a:extraClrSchemeLst>
    <a:extraClrScheme>
      <a:clrScheme name="BioEdFlyHea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ioEdFlyHea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ioEdFlyHea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ioEdFlyHea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ioEdFlyHea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ioEdFlyHea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ioEdFlyHea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NewBioEd.potx</Template>
  <TotalTime>1870</TotalTime>
  <Words>4249</Words>
  <Application>Microsoft Macintosh PowerPoint</Application>
  <PresentationFormat>On-screen Show (4:3)</PresentationFormat>
  <Paragraphs>368</Paragraphs>
  <Slides>20</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NewBioEd</vt:lpstr>
      <vt:lpstr>PowerPoint.Show.8</vt:lpstr>
      <vt:lpstr>Classroom Slides: Brain Chemistry Teacher’s Guide</vt:lpstr>
      <vt:lpstr>The Brain and Spinal Cord</vt:lpstr>
      <vt:lpstr>Internal Brain Structure</vt:lpstr>
      <vt:lpstr>The Human Nervous System</vt:lpstr>
      <vt:lpstr>Normal Brain Development</vt:lpstr>
      <vt:lpstr>What Is a Neuron? </vt:lpstr>
      <vt:lpstr>Purkinje Neurons</vt:lpstr>
      <vt:lpstr>Pyramidal Neurons</vt:lpstr>
      <vt:lpstr>Typical Structure of Neurons </vt:lpstr>
      <vt:lpstr>Neuron Firing </vt:lpstr>
      <vt:lpstr>Neuron Circuits</vt:lpstr>
      <vt:lpstr>Build a Circuit</vt:lpstr>
      <vt:lpstr>Neurotransmitters Contain Chemicals</vt:lpstr>
      <vt:lpstr>Neurons Have Specialized Receptors</vt:lpstr>
      <vt:lpstr>Chemical Communication</vt:lpstr>
      <vt:lpstr>Crossing the Synaptic Gap</vt:lpstr>
      <vt:lpstr>A Balance of Hormones</vt:lpstr>
      <vt:lpstr>Seeing Addiction in the Brain</vt:lpstr>
      <vt:lpstr>Food for the Brain</vt:lpstr>
      <vt:lpstr>Reading Food Labels</vt:lpstr>
    </vt:vector>
  </TitlesOfParts>
  <Company>Baylor College of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Moreno</dc:creator>
  <cp:lastModifiedBy>Martha S. Young, BFA</cp:lastModifiedBy>
  <cp:revision>85</cp:revision>
  <dcterms:created xsi:type="dcterms:W3CDTF">2012-11-19T18:56:45Z</dcterms:created>
  <dcterms:modified xsi:type="dcterms:W3CDTF">2014-04-28T18:56:29Z</dcterms:modified>
</cp:coreProperties>
</file>